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28" r:id="rId2"/>
    <p:sldId id="275" r:id="rId3"/>
    <p:sldId id="332" r:id="rId4"/>
    <p:sldId id="258" r:id="rId5"/>
    <p:sldId id="297" r:id="rId6"/>
    <p:sldId id="298" r:id="rId7"/>
    <p:sldId id="299" r:id="rId8"/>
    <p:sldId id="274" r:id="rId9"/>
    <p:sldId id="329" r:id="rId10"/>
    <p:sldId id="259" r:id="rId11"/>
    <p:sldId id="300" r:id="rId12"/>
    <p:sldId id="295" r:id="rId13"/>
    <p:sldId id="309" r:id="rId14"/>
    <p:sldId id="310" r:id="rId15"/>
    <p:sldId id="262" r:id="rId16"/>
    <p:sldId id="311" r:id="rId17"/>
    <p:sldId id="312" r:id="rId18"/>
    <p:sldId id="265" r:id="rId19"/>
    <p:sldId id="315" r:id="rId20"/>
    <p:sldId id="316" r:id="rId21"/>
    <p:sldId id="317" r:id="rId22"/>
    <p:sldId id="326" r:id="rId23"/>
    <p:sldId id="268" r:id="rId24"/>
    <p:sldId id="324" r:id="rId25"/>
    <p:sldId id="270" r:id="rId26"/>
    <p:sldId id="331" r:id="rId27"/>
    <p:sldId id="318" r:id="rId28"/>
    <p:sldId id="319" r:id="rId29"/>
    <p:sldId id="320" r:id="rId30"/>
    <p:sldId id="321" r:id="rId31"/>
    <p:sldId id="322" r:id="rId32"/>
    <p:sldId id="323" r:id="rId33"/>
    <p:sldId id="271" r:id="rId34"/>
    <p:sldId id="272" r:id="rId35"/>
    <p:sldId id="286" r:id="rId36"/>
    <p:sldId id="277" r:id="rId37"/>
    <p:sldId id="330" r:id="rId38"/>
    <p:sldId id="282" r:id="rId39"/>
    <p:sldId id="33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C07EF2-1348-1052-2369-98E87664E8DB}" v="474" dt="2024-08-03T12:33:05.7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7" autoAdjust="0"/>
    <p:restoredTop sz="96143" autoAdjust="0"/>
  </p:normalViewPr>
  <p:slideViewPr>
    <p:cSldViewPr snapToGrid="0">
      <p:cViewPr varScale="1">
        <p:scale>
          <a:sx n="113" d="100"/>
          <a:sy n="113" d="100"/>
        </p:scale>
        <p:origin x="22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C0176-007A-457F-B0A5-A866C954E2AE}" type="datetimeFigureOut">
              <a:rPr lang="en-IL"/>
              <a:t>08/12/2024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DBB30-99CC-4C16-9E9C-E88398FD1E28}" type="slidenum">
              <a:rPr/>
              <a:t>‹#›</a:t>
            </a:fld>
            <a:endParaRPr lang="en-US"/>
          </a:p>
        </p:txBody>
      </p:sp>
    </p:spTree>
    <p:extLst>
      <p:ext uri="{BB962C8B-B14F-4D97-AF65-F5344CB8AC3E}">
        <p14:creationId xmlns:p14="http://schemas.microsoft.com/office/powerpoint/2010/main" val="2917327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1"/>
              <a:t>Introduction:</a:t>
            </a:r>
            <a:endParaRPr lang="he-IL"/>
          </a:p>
          <a:p>
            <a:r>
              <a:rPr lang="en-US"/>
              <a:t>"Now, let's delve into the concept of image segmentation, which is fundamental to understanding our work on DS-TransUNet."</a:t>
            </a:r>
          </a:p>
          <a:p>
            <a:r>
              <a:rPr lang="en-US" b="1"/>
              <a:t>Definition:</a:t>
            </a:r>
            <a:endParaRPr lang="en-US"/>
          </a:p>
          <a:p>
            <a:r>
              <a:rPr lang="en-US"/>
              <a:t>"Image segmentation involves partitioning an image into smaller parts called segments. This process requires understanding the contents of an image at the pixel level, providing detailed information about the image's objects, their shapes, and boundaries. The output of image segmentation is typically a mask, where each element indicates which class that pixel belongs to."</a:t>
            </a:r>
          </a:p>
          <a:p>
            <a:r>
              <a:rPr lang="en-US" b="1"/>
              <a:t>Explain the Goal:</a:t>
            </a:r>
            <a:endParaRPr lang="en-US"/>
          </a:p>
          <a:p>
            <a:r>
              <a:rPr lang="en-US"/>
              <a:t>"The primary goal of image segmentation is to simplify or alter the representation of an image, making it more meaningful and easier to analyze. By segmenting an image, we can extract relevant features and information that are crucial for various applications."</a:t>
            </a:r>
            <a:endParaRPr lang="en-US">
              <a:cs typeface="Calibri"/>
            </a:endParaRPr>
          </a:p>
          <a:p>
            <a:endParaRPr lang="en-US">
              <a:cs typeface="Calibri"/>
            </a:endParaRPr>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a:t>4</a:t>
            </a:fld>
            <a:endParaRPr lang="he-IL"/>
          </a:p>
        </p:txBody>
      </p:sp>
    </p:spTree>
    <p:extLst>
      <p:ext uri="{BB962C8B-B14F-4D97-AF65-F5344CB8AC3E}">
        <p14:creationId xmlns:p14="http://schemas.microsoft.com/office/powerpoint/2010/main" val="422224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IL" b="1"/>
              <a:t>Flow :</a:t>
            </a:r>
          </a:p>
          <a:p>
            <a:pPr marL="0" algn="l" defTabSz="914400" rtl="0" eaLnBrk="1" latinLnBrk="0" hangingPunct="1"/>
            <a:endParaRPr lang="en-IL"/>
          </a:p>
          <a:p>
            <a:r>
              <a:rPr lang="en-US" b="1"/>
              <a:t>Input Image</a:t>
            </a:r>
            <a:r>
              <a:rPr lang="en-US"/>
              <a:t>:</a:t>
            </a:r>
          </a:p>
          <a:p>
            <a:pPr>
              <a:buFont typeface="Arial" panose="020B0604020202020204" pitchFamily="34" charset="0"/>
              <a:buChar char="•"/>
            </a:pPr>
            <a:r>
              <a:rPr lang="en-US"/>
              <a:t>The input medical image (e.g., (H, W, 3)) is taken and divided into two scales: large scale and small scale.</a:t>
            </a:r>
          </a:p>
          <a:p>
            <a:r>
              <a:rPr lang="en-US" b="1"/>
              <a:t>Patch Division</a:t>
            </a:r>
            <a:r>
              <a:rPr lang="en-US"/>
              <a:t>:</a:t>
            </a:r>
          </a:p>
          <a:p>
            <a:pPr>
              <a:buFont typeface="Arial" panose="020B0604020202020204" pitchFamily="34" charset="0"/>
              <a:buChar char="•"/>
            </a:pPr>
            <a:r>
              <a:rPr lang="en-US" b="1"/>
              <a:t>Large Scale</a:t>
            </a:r>
            <a:r>
              <a:rPr lang="en-US"/>
              <a:t>: The image is divided into larger patches.</a:t>
            </a:r>
          </a:p>
          <a:p>
            <a:pPr>
              <a:buFont typeface="Arial" panose="020B0604020202020204" pitchFamily="34" charset="0"/>
              <a:buChar char="•"/>
            </a:pPr>
            <a:r>
              <a:rPr lang="en-US" b="1"/>
              <a:t>Small Scale</a:t>
            </a:r>
            <a:r>
              <a:rPr lang="en-US"/>
              <a:t>: The image is divided into smaller patches.</a:t>
            </a:r>
          </a:p>
          <a:p>
            <a:pPr>
              <a:buFont typeface="Arial" panose="020B0604020202020204" pitchFamily="34" charset="0"/>
              <a:buChar char="•"/>
            </a:pPr>
            <a:r>
              <a:rPr lang="en-US"/>
              <a:t>Each patch is then fed into corresponding </a:t>
            </a:r>
            <a:r>
              <a:rPr lang="en-US" err="1"/>
              <a:t>Swin</a:t>
            </a:r>
            <a:r>
              <a:rPr lang="en-US"/>
              <a:t> Transformer Blocks for feature extraction.</a:t>
            </a:r>
          </a:p>
          <a:p>
            <a:r>
              <a:rPr lang="en-US" b="1" err="1"/>
              <a:t>Swin</a:t>
            </a:r>
            <a:r>
              <a:rPr lang="en-US" b="1"/>
              <a:t> Transformer Blocks (Feature Extraction)</a:t>
            </a:r>
            <a:r>
              <a:rPr lang="en-US"/>
              <a:t>:</a:t>
            </a:r>
          </a:p>
          <a:p>
            <a:pPr>
              <a:buFont typeface="Arial" panose="020B0604020202020204" pitchFamily="34" charset="0"/>
              <a:buChar char="•"/>
            </a:pPr>
            <a:r>
              <a:rPr lang="en-US" b="1"/>
              <a:t>Stage 1</a:t>
            </a:r>
            <a:r>
              <a:rPr lang="en-US"/>
              <a:t>:</a:t>
            </a:r>
          </a:p>
          <a:p>
            <a:pPr marL="742950" lvl="1" indent="-285750">
              <a:buFont typeface="Arial" panose="020B0604020202020204" pitchFamily="34" charset="0"/>
              <a:buChar char="•"/>
            </a:pPr>
            <a:r>
              <a:rPr lang="en-US"/>
              <a:t>For both large and small scales, patches are processed through </a:t>
            </a:r>
            <a:r>
              <a:rPr lang="en-US" err="1"/>
              <a:t>Swin</a:t>
            </a:r>
            <a:r>
              <a:rPr lang="en-US"/>
              <a:t> Transformer Blocks.</a:t>
            </a:r>
          </a:p>
          <a:p>
            <a:pPr marL="742950" lvl="1" indent="-285750">
              <a:buFont typeface="Arial" panose="020B0604020202020204" pitchFamily="34" charset="0"/>
              <a:buChar char="•"/>
            </a:pPr>
            <a:r>
              <a:rPr lang="en-US"/>
              <a:t>Patch merging occurs to reduce the number of tokens and increase feature dimension.</a:t>
            </a:r>
          </a:p>
          <a:p>
            <a:pPr marL="742950" lvl="1" indent="-285750">
              <a:buFont typeface="Arial" panose="020B0604020202020204" pitchFamily="34" charset="0"/>
              <a:buChar char="•"/>
            </a:pPr>
            <a:r>
              <a:rPr lang="en-US"/>
              <a:t>Output resolutions are H/8 x H/8 for large scale and H/4 x H/4 for small scale.</a:t>
            </a:r>
          </a:p>
          <a:p>
            <a:pPr>
              <a:buFont typeface="Arial" panose="020B0604020202020204" pitchFamily="34" charset="0"/>
              <a:buChar char="•"/>
            </a:pPr>
            <a:r>
              <a:rPr lang="en-US" b="1"/>
              <a:t>Stage 2</a:t>
            </a:r>
            <a:r>
              <a:rPr lang="en-US"/>
              <a:t>:</a:t>
            </a:r>
          </a:p>
          <a:p>
            <a:pPr marL="742950" lvl="1" indent="-285750">
              <a:buFont typeface="Arial" panose="020B0604020202020204" pitchFamily="34" charset="0"/>
              <a:buChar char="•"/>
            </a:pPr>
            <a:r>
              <a:rPr lang="en-US"/>
              <a:t>Further feature extraction and patch merging.</a:t>
            </a:r>
          </a:p>
          <a:p>
            <a:pPr marL="742950" lvl="1" indent="-285750">
              <a:buFont typeface="Arial" panose="020B0604020202020204" pitchFamily="34" charset="0"/>
              <a:buChar char="•"/>
            </a:pPr>
            <a:r>
              <a:rPr lang="en-US"/>
              <a:t>Output resolutions are H/16 x H/16 for large scale and H/8 x H/8 for small scale.</a:t>
            </a:r>
          </a:p>
          <a:p>
            <a:pPr>
              <a:buFont typeface="Arial" panose="020B0604020202020204" pitchFamily="34" charset="0"/>
              <a:buChar char="•"/>
            </a:pPr>
            <a:r>
              <a:rPr lang="en-US" b="1"/>
              <a:t>Stage 3</a:t>
            </a:r>
            <a:r>
              <a:rPr lang="en-US"/>
              <a:t>:</a:t>
            </a:r>
          </a:p>
          <a:p>
            <a:pPr marL="742950" lvl="1" indent="-285750">
              <a:buFont typeface="Arial" panose="020B0604020202020204" pitchFamily="34" charset="0"/>
              <a:buChar char="•"/>
            </a:pPr>
            <a:r>
              <a:rPr lang="en-US"/>
              <a:t>Deeper feature extraction with more </a:t>
            </a:r>
            <a:r>
              <a:rPr lang="en-US" err="1"/>
              <a:t>Swin</a:t>
            </a:r>
            <a:r>
              <a:rPr lang="en-US"/>
              <a:t> Transformer Blocks.</a:t>
            </a:r>
          </a:p>
          <a:p>
            <a:pPr marL="742950" lvl="1" indent="-285750">
              <a:buFont typeface="Arial" panose="020B0604020202020204" pitchFamily="34" charset="0"/>
              <a:buChar char="•"/>
            </a:pPr>
            <a:r>
              <a:rPr lang="en-US"/>
              <a:t>Significant reduction in resolution and increase in feature dimension.</a:t>
            </a:r>
          </a:p>
          <a:p>
            <a:pPr marL="742950" lvl="1" indent="-285750">
              <a:buFont typeface="Arial" panose="020B0604020202020204" pitchFamily="34" charset="0"/>
              <a:buChar char="•"/>
            </a:pPr>
            <a:r>
              <a:rPr lang="en-US"/>
              <a:t>Output resolutions are H/32 x H/32 for large scale and H/16 x H/16 for small scale.</a:t>
            </a:r>
          </a:p>
          <a:p>
            <a:pPr>
              <a:buFont typeface="Arial" panose="020B0604020202020204" pitchFamily="34" charset="0"/>
              <a:buChar char="•"/>
            </a:pPr>
            <a:r>
              <a:rPr lang="en-US" b="1"/>
              <a:t>Stage 4</a:t>
            </a:r>
            <a:r>
              <a:rPr lang="en-US"/>
              <a:t>:</a:t>
            </a:r>
          </a:p>
          <a:p>
            <a:pPr marL="742950" lvl="1" indent="-285750">
              <a:buFont typeface="Arial" panose="020B0604020202020204" pitchFamily="34" charset="0"/>
              <a:buChar char="•"/>
            </a:pPr>
            <a:r>
              <a:rPr lang="en-US"/>
              <a:t>Final stage of feature extraction.</a:t>
            </a:r>
          </a:p>
          <a:p>
            <a:pPr marL="742950" lvl="1" indent="-285750">
              <a:buFont typeface="Arial" panose="020B0604020202020204" pitchFamily="34" charset="0"/>
              <a:buChar char="•"/>
            </a:pPr>
            <a:r>
              <a:rPr lang="en-US"/>
              <a:t>Output resolution is H/64 x H/64 for large scale and H/32 x H/32 for small scale.</a:t>
            </a:r>
          </a:p>
          <a:p>
            <a:r>
              <a:rPr lang="en-US" b="1"/>
              <a:t>Transformer Interactive Fusion (TIF) Modules</a:t>
            </a:r>
            <a:r>
              <a:rPr lang="en-US"/>
              <a:t>:</a:t>
            </a:r>
          </a:p>
          <a:p>
            <a:pPr>
              <a:buFont typeface="Arial" panose="020B0604020202020204" pitchFamily="34" charset="0"/>
              <a:buChar char="•"/>
            </a:pPr>
            <a:r>
              <a:rPr lang="en-US"/>
              <a:t>After each stage of </a:t>
            </a:r>
            <a:r>
              <a:rPr lang="en-US" err="1"/>
              <a:t>Swin</a:t>
            </a:r>
            <a:r>
              <a:rPr lang="en-US"/>
              <a:t> Transformer Blocks and patch merging, TIF modules are used to fuse features from both scales.</a:t>
            </a:r>
          </a:p>
          <a:p>
            <a:pPr>
              <a:buFont typeface="Arial" panose="020B0604020202020204" pitchFamily="34" charset="0"/>
              <a:buChar char="•"/>
            </a:pPr>
            <a:r>
              <a:rPr lang="en-US"/>
              <a:t>This fusion helps to integrate multi-scale features, enhancing the model's ability to capture both fine and coarse features.</a:t>
            </a:r>
          </a:p>
          <a:p>
            <a:r>
              <a:rPr lang="en-US" b="1"/>
              <a:t>Decoder Path</a:t>
            </a:r>
            <a:r>
              <a:rPr lang="en-US"/>
              <a:t>:</a:t>
            </a:r>
          </a:p>
          <a:p>
            <a:pPr>
              <a:buFont typeface="Arial" panose="020B0604020202020204" pitchFamily="34" charset="0"/>
              <a:buChar char="•"/>
            </a:pPr>
            <a:r>
              <a:rPr lang="en-US" b="1"/>
              <a:t>Stage 1</a:t>
            </a:r>
            <a:r>
              <a:rPr lang="en-US"/>
              <a:t>:</a:t>
            </a:r>
          </a:p>
          <a:p>
            <a:pPr marL="742950" lvl="1" indent="-285750">
              <a:buFont typeface="Arial" panose="020B0604020202020204" pitchFamily="34" charset="0"/>
              <a:buChar char="•"/>
            </a:pPr>
            <a:r>
              <a:rPr lang="en-US"/>
              <a:t>Features from the TIF module are </a:t>
            </a:r>
            <a:r>
              <a:rPr lang="en-US" err="1"/>
              <a:t>upsampled</a:t>
            </a:r>
            <a:r>
              <a:rPr lang="en-US"/>
              <a:t> to increase the resolution back to H/2 x W/2.</a:t>
            </a:r>
          </a:p>
          <a:p>
            <a:pPr marL="742950" lvl="1" indent="-285750">
              <a:buFont typeface="Arial" panose="020B0604020202020204" pitchFamily="34" charset="0"/>
              <a:buChar char="•"/>
            </a:pPr>
            <a:r>
              <a:rPr lang="en-US"/>
              <a:t>Another set of </a:t>
            </a:r>
            <a:r>
              <a:rPr lang="en-US" err="1"/>
              <a:t>Swin</a:t>
            </a:r>
            <a:r>
              <a:rPr lang="en-US"/>
              <a:t> Transformer Blocks process these </a:t>
            </a:r>
            <a:r>
              <a:rPr lang="en-US" err="1"/>
              <a:t>upsampled</a:t>
            </a:r>
            <a:r>
              <a:rPr lang="en-US"/>
              <a:t> features.</a:t>
            </a:r>
          </a:p>
          <a:p>
            <a:pPr>
              <a:buFont typeface="Arial" panose="020B0604020202020204" pitchFamily="34" charset="0"/>
              <a:buChar char="•"/>
            </a:pPr>
            <a:r>
              <a:rPr lang="en-US" b="1"/>
              <a:t>Stage 2</a:t>
            </a:r>
            <a:r>
              <a:rPr lang="en-US"/>
              <a:t>:</a:t>
            </a:r>
          </a:p>
          <a:p>
            <a:pPr marL="742950" lvl="1" indent="-285750">
              <a:buFont typeface="Arial" panose="020B0604020202020204" pitchFamily="34" charset="0"/>
              <a:buChar char="•"/>
            </a:pPr>
            <a:r>
              <a:rPr lang="en-US"/>
              <a:t>Further </a:t>
            </a:r>
            <a:r>
              <a:rPr lang="en-US" err="1"/>
              <a:t>upsampling</a:t>
            </a:r>
            <a:r>
              <a:rPr lang="en-US"/>
              <a:t> to H x W resolution.</a:t>
            </a:r>
          </a:p>
          <a:p>
            <a:pPr marL="742950" lvl="1" indent="-285750">
              <a:buFont typeface="Arial" panose="020B0604020202020204" pitchFamily="34" charset="0"/>
              <a:buChar char="•"/>
            </a:pPr>
            <a:r>
              <a:rPr lang="en-US"/>
              <a:t>Processed by another set of </a:t>
            </a:r>
            <a:r>
              <a:rPr lang="en-US" err="1"/>
              <a:t>Swin</a:t>
            </a:r>
            <a:r>
              <a:rPr lang="en-US"/>
              <a:t> Transformer Blocks.</a:t>
            </a:r>
          </a:p>
          <a:p>
            <a:pPr>
              <a:buFont typeface="Arial" panose="020B0604020202020204" pitchFamily="34" charset="0"/>
              <a:buChar char="•"/>
            </a:pPr>
            <a:r>
              <a:rPr lang="en-US" b="1"/>
              <a:t>Stage 3</a:t>
            </a:r>
            <a:r>
              <a:rPr lang="en-US"/>
              <a:t>:</a:t>
            </a:r>
          </a:p>
          <a:p>
            <a:pPr marL="742950" lvl="1" indent="-285750">
              <a:buFont typeface="Arial" panose="020B0604020202020204" pitchFamily="34" charset="0"/>
              <a:buChar char="•"/>
            </a:pPr>
            <a:r>
              <a:rPr lang="en-US"/>
              <a:t>Final </a:t>
            </a:r>
            <a:r>
              <a:rPr lang="en-US" err="1"/>
              <a:t>upsampling</a:t>
            </a:r>
            <a:r>
              <a:rPr lang="en-US"/>
              <a:t> and processing to match the original input resolution.</a:t>
            </a:r>
          </a:p>
          <a:p>
            <a:r>
              <a:rPr lang="en-US" b="1"/>
              <a:t>Output</a:t>
            </a:r>
            <a:r>
              <a:rPr lang="en-US"/>
              <a:t>:</a:t>
            </a:r>
          </a:p>
          <a:p>
            <a:pPr>
              <a:buFont typeface="Arial" panose="020B0604020202020204" pitchFamily="34" charset="0"/>
              <a:buChar char="•"/>
            </a:pPr>
            <a:r>
              <a:rPr lang="en-US"/>
              <a:t>The final processed and </a:t>
            </a:r>
            <a:r>
              <a:rPr lang="en-US" err="1"/>
              <a:t>upsampled</a:t>
            </a:r>
            <a:r>
              <a:rPr lang="en-US"/>
              <a:t> features produce the segmentation map, matching the original input resolution and format (e.g., H x W, Class).</a:t>
            </a:r>
          </a:p>
          <a:p>
            <a:pPr marL="0" algn="l" defTabSz="914400" rtl="0" eaLnBrk="1" latinLnBrk="0" hangingPunct="1"/>
            <a:endParaRPr lang="en-IL"/>
          </a:p>
        </p:txBody>
      </p:sp>
      <p:sp>
        <p:nvSpPr>
          <p:cNvPr id="4" name="Slide Number Placeholder 3"/>
          <p:cNvSpPr>
            <a:spLocks noGrp="1"/>
          </p:cNvSpPr>
          <p:nvPr>
            <p:ph type="sldNum" sz="quarter" idx="5"/>
          </p:nvPr>
        </p:nvSpPr>
        <p:spPr/>
        <p:txBody>
          <a:bodyPr/>
          <a:lstStyle/>
          <a:p>
            <a:fld id="{074DBB30-99CC-4C16-9E9C-E88398FD1E28}" type="slidenum">
              <a:rPr lang="en-IL" smtClean="0"/>
              <a:t>17</a:t>
            </a:fld>
            <a:endParaRPr lang="en-IL"/>
          </a:p>
        </p:txBody>
      </p:sp>
    </p:spTree>
    <p:extLst>
      <p:ext uri="{BB962C8B-B14F-4D97-AF65-F5344CB8AC3E}">
        <p14:creationId xmlns:p14="http://schemas.microsoft.com/office/powerpoint/2010/main" val="344808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image showing one token connected to three others within a window is a simplified representation to illustrate the concept. In reality, every token within a window attends to every other token in that window in a fully connected manner. The connections shown are meant to depict the general idea of local attention without cluttering the diagram. In window-based MSA, each token's attention calculation involves all other tokens in its window, ensuring comprehensive interaction within the window while maintaining computational efficiency.</a:t>
            </a:r>
            <a:endParaRPr lang="en-IL"/>
          </a:p>
        </p:txBody>
      </p:sp>
      <p:sp>
        <p:nvSpPr>
          <p:cNvPr id="4" name="Slide Number Placeholder 3"/>
          <p:cNvSpPr>
            <a:spLocks noGrp="1"/>
          </p:cNvSpPr>
          <p:nvPr>
            <p:ph type="sldNum" sz="quarter" idx="5"/>
          </p:nvPr>
        </p:nvSpPr>
        <p:spPr/>
        <p:txBody>
          <a:bodyPr/>
          <a:lstStyle/>
          <a:p>
            <a:fld id="{074DBB30-99CC-4C16-9E9C-E88398FD1E28}" type="slidenum">
              <a:rPr lang="en-IL" smtClean="0"/>
              <a:t>20</a:t>
            </a:fld>
            <a:endParaRPr lang="en-IL"/>
          </a:p>
        </p:txBody>
      </p:sp>
    </p:spTree>
    <p:extLst>
      <p:ext uri="{BB962C8B-B14F-4D97-AF65-F5344CB8AC3E}">
        <p14:creationId xmlns:p14="http://schemas.microsoft.com/office/powerpoint/2010/main" val="3422993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74DBB30-99CC-4C16-9E9C-E88398FD1E28}" type="slidenum">
              <a:rPr lang="en-IL" smtClean="0"/>
              <a:t>21</a:t>
            </a:fld>
            <a:endParaRPr lang="en-IL"/>
          </a:p>
        </p:txBody>
      </p:sp>
    </p:spTree>
    <p:extLst>
      <p:ext uri="{BB962C8B-B14F-4D97-AF65-F5344CB8AC3E}">
        <p14:creationId xmlns:p14="http://schemas.microsoft.com/office/powerpoint/2010/main" val="2638299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74DBB30-99CC-4C16-9E9C-E88398FD1E28}" type="slidenum">
              <a:rPr lang="en-IL" smtClean="0"/>
              <a:t>23</a:t>
            </a:fld>
            <a:endParaRPr lang="en-IL"/>
          </a:p>
        </p:txBody>
      </p:sp>
    </p:spTree>
    <p:extLst>
      <p:ext uri="{BB962C8B-B14F-4D97-AF65-F5344CB8AC3E}">
        <p14:creationId xmlns:p14="http://schemas.microsoft.com/office/powerpoint/2010/main" val="3796898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The TIF module integrates features from different scales using transformer mechanisms. It enables effective interaction between multi-scale features, capturing long-range dependencies and global context</a:t>
            </a:r>
            <a:endParaRPr lang="he-IL"/>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smtClean="0"/>
              <a:t>25</a:t>
            </a:fld>
            <a:endParaRPr lang="he-IL"/>
          </a:p>
        </p:txBody>
      </p:sp>
    </p:spTree>
    <p:extLst>
      <p:ext uri="{BB962C8B-B14F-4D97-AF65-F5344CB8AC3E}">
        <p14:creationId xmlns:p14="http://schemas.microsoft.com/office/powerpoint/2010/main" val="2339283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smtClean="0"/>
              <a:t>26</a:t>
            </a:fld>
            <a:endParaRPr lang="he-IL"/>
          </a:p>
        </p:txBody>
      </p:sp>
    </p:spTree>
    <p:extLst>
      <p:ext uri="{BB962C8B-B14F-4D97-AF65-F5344CB8AC3E}">
        <p14:creationId xmlns:p14="http://schemas.microsoft.com/office/powerpoint/2010/main" val="449354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h = height of the feature </a:t>
            </a:r>
            <a:r>
              <a:rPr lang="en-US" err="1"/>
              <a:t>mapwww</a:t>
            </a:r>
            <a:r>
              <a:rPr lang="en-US"/>
              <a:t> = width of the feature </a:t>
            </a:r>
            <a:r>
              <a:rPr lang="en-US" err="1"/>
              <a:t>mapCCC</a:t>
            </a:r>
            <a:r>
              <a:rPr lang="en-US"/>
              <a:t> = number of channels (depth) in the feature map</a:t>
            </a:r>
          </a:p>
          <a:p>
            <a:pPr>
              <a:buFont typeface="Arial" panose="020B0604020202020204" pitchFamily="34" charset="0"/>
              <a:buChar char="•"/>
            </a:pPr>
            <a:r>
              <a:rPr lang="en-US"/>
              <a:t>For each channel in the feature </a:t>
            </a:r>
            <a:r>
              <a:rPr lang="en-US" err="1"/>
              <a:t>map:Sum</a:t>
            </a:r>
            <a:r>
              <a:rPr lang="en-US"/>
              <a:t> all the pixel values within that channel.</a:t>
            </a:r>
          </a:p>
          <a:p>
            <a:pPr>
              <a:buFont typeface="Arial" panose="020B0604020202020204" pitchFamily="34" charset="0"/>
              <a:buChar char="•"/>
            </a:pPr>
            <a:r>
              <a:rPr lang="en-US"/>
              <a:t>Calculate the average of these summed values. This is done by dividing the total sum by the number of pixels in the spatial dimension (</a:t>
            </a:r>
            <a:r>
              <a:rPr lang="en-US" err="1"/>
              <a:t>h×wh</a:t>
            </a:r>
            <a:r>
              <a:rPr lang="en-US"/>
              <a:t> \times </a:t>
            </a:r>
            <a:r>
              <a:rPr lang="en-US" err="1"/>
              <a:t>wh×w</a:t>
            </a:r>
            <a:r>
              <a:rPr lang="en-US"/>
              <a:t>).</a:t>
            </a:r>
          </a:p>
          <a:p>
            <a:pPr>
              <a:buFont typeface="Arial" panose="020B0604020202020204" pitchFamily="34" charset="0"/>
              <a:buChar char="•"/>
            </a:pPr>
            <a:r>
              <a:rPr lang="en-US"/>
              <a:t>If a neural network layer outputs 512512512 channels but a subsequent layer requires only 256256256 channels, a 1×11 \times 11×1 convolution with 256256256 filters can be applied. Each of the 256256256 filters learns to map the 512512512 input channels to a single output channel, effectively halving the channel depth while potentially capturing new, useful feature combinations based on the learned filter weights.</a:t>
            </a:r>
          </a:p>
          <a:p>
            <a:endParaRPr lang="he-IL"/>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smtClean="0"/>
              <a:t>27</a:t>
            </a:fld>
            <a:endParaRPr lang="he-IL"/>
          </a:p>
        </p:txBody>
      </p:sp>
    </p:spTree>
    <p:extLst>
      <p:ext uri="{BB962C8B-B14F-4D97-AF65-F5344CB8AC3E}">
        <p14:creationId xmlns:p14="http://schemas.microsoft.com/office/powerpoint/2010/main" val="263667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buFont typeface="Arial" panose="020B0604020202020204" pitchFamily="34" charset="0"/>
              <a:buChar char="•"/>
            </a:pPr>
            <a:r>
              <a:rPr lang="en-US"/>
              <a:t>Flattening involves converting this 3D tensor into a 1D array or vector. This is done by taking each row of pixels in each channel and laying them end-to-end in a single, long vector.</a:t>
            </a:r>
          </a:p>
          <a:p>
            <a:r>
              <a:rPr lang="en-US" b="1"/>
              <a:t>Step-by-Step Process</a:t>
            </a:r>
            <a:r>
              <a:rPr lang="en-US"/>
              <a:t>:</a:t>
            </a:r>
          </a:p>
          <a:p>
            <a:pPr>
              <a:buFont typeface="Arial" panose="020B0604020202020204" pitchFamily="34" charset="0"/>
              <a:buChar char="•"/>
            </a:pPr>
            <a:r>
              <a:rPr lang="en-US" b="1"/>
              <a:t>Row-major Order</a:t>
            </a:r>
            <a:r>
              <a:rPr lang="en-US"/>
              <a:t>: In most deep learning frameworks, the flattening is performed in row-major order. This means that the elements of each row are placed consecutively, followed by the elements of the next row, and so on, until all rows in the feature map are processed.</a:t>
            </a:r>
          </a:p>
          <a:p>
            <a:pPr>
              <a:buFont typeface="Arial" panose="020B0604020202020204" pitchFamily="34" charset="0"/>
              <a:buChar char="•"/>
            </a:pPr>
            <a:r>
              <a:rPr lang="en-US"/>
              <a:t>The GAP-generated context token (a 1×1×c1 \times 1 \times c1×1×c tensor, flattened to a vector of length ccc) is concatenated at the beginning or the end of the flattened feature vector from each branch</a:t>
            </a:r>
          </a:p>
          <a:p>
            <a:pPr>
              <a:buFont typeface="Arial" panose="020B0604020202020204" pitchFamily="34" charset="0"/>
              <a:buChar char="•"/>
            </a:pPr>
            <a:r>
              <a:rPr lang="en-US"/>
              <a:t>The primary goal of this concatenation is to allow the detailed primary branch features to interact with the abstract global information from the complementary branch at the pixel level. This enhances the feature fusion process, ensuring that the primary features can be interpreted with a broader context provided by the complementary </a:t>
            </a:r>
            <a:r>
              <a:rPr lang="en-US" err="1"/>
              <a:t>features.Such</a:t>
            </a:r>
            <a:r>
              <a:rPr lang="en-US"/>
              <a:t> an approach allows the Transformer to compute self-attention over a sequence that includes both local detailed information and global context, enhancing its ability to discern relevant features across different scales effectively.</a:t>
            </a:r>
          </a:p>
          <a:p>
            <a:endParaRPr lang="he-IL"/>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smtClean="0"/>
              <a:t>28</a:t>
            </a:fld>
            <a:endParaRPr lang="he-IL"/>
          </a:p>
        </p:txBody>
      </p:sp>
    </p:spTree>
    <p:extLst>
      <p:ext uri="{BB962C8B-B14F-4D97-AF65-F5344CB8AC3E}">
        <p14:creationId xmlns:p14="http://schemas.microsoft.com/office/powerpoint/2010/main" val="304195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In this step, the concatenated sequences from both the primary and complementary branches are fed into the Transformer layer. The primary branch sequence includes </a:t>
            </a:r>
            <a:r>
              <a:rPr lang="en-US" err="1"/>
              <a:t>favgf</a:t>
            </a:r>
            <a:r>
              <a:rPr lang="en-US"/>
              <a:t>_{\text{avg}}</a:t>
            </a:r>
            <a:r>
              <a:rPr lang="en-US" err="1"/>
              <a:t>favg</a:t>
            </a:r>
            <a:r>
              <a:rPr lang="en-US"/>
              <a:t>​ followed by the flattened feature tokens, and the complementary branch sequence includes </a:t>
            </a:r>
            <a:r>
              <a:rPr lang="en-US" err="1"/>
              <a:t>gavgg</a:t>
            </a:r>
            <a:r>
              <a:rPr lang="en-US"/>
              <a:t>_{\text{avg}}</a:t>
            </a:r>
            <a:r>
              <a:rPr lang="en-US" err="1"/>
              <a:t>gavg</a:t>
            </a:r>
            <a:r>
              <a:rPr lang="en-US"/>
              <a:t>​ followed by its flattened </a:t>
            </a:r>
            <a:r>
              <a:rPr lang="en-US" err="1"/>
              <a:t>tokens.""The</a:t>
            </a:r>
            <a:r>
              <a:rPr lang="en-US"/>
              <a:t> Transformer layer processes these sequences to compute global self-attention, ensuring that each token can attend to every other token in the sequence, capturing long-range dependencies and contextual </a:t>
            </a:r>
            <a:r>
              <a:rPr lang="en-US" err="1"/>
              <a:t>information.""For</a:t>
            </a:r>
            <a:r>
              <a:rPr lang="en-US"/>
              <a:t> the primary branch, the Transformer output has dimensions (h×w+1,C)(h \times w + 1, C)(h×w+1,C), and for the complementary branch, it has dimensions (h/4×w/4+1,c)(h/4 \times w/4 + 1, c)(h/4×w/4+1,c).“</a:t>
            </a:r>
          </a:p>
          <a:p>
            <a:r>
              <a:rPr lang="en-US"/>
              <a:t>"After the Transformer processes the concatenated sequences, we need to separate the global tokens </a:t>
            </a:r>
            <a:r>
              <a:rPr lang="en-US" err="1"/>
              <a:t>favgf</a:t>
            </a:r>
            <a:r>
              <a:rPr lang="en-US"/>
              <a:t>_{\text{avg}}</a:t>
            </a:r>
            <a:r>
              <a:rPr lang="en-US" err="1"/>
              <a:t>favg</a:t>
            </a:r>
            <a:r>
              <a:rPr lang="en-US"/>
              <a:t>​ and </a:t>
            </a:r>
            <a:r>
              <a:rPr lang="en-US" err="1"/>
              <a:t>gavgg</a:t>
            </a:r>
            <a:r>
              <a:rPr lang="en-US"/>
              <a:t>_{\text{avg}}</a:t>
            </a:r>
            <a:r>
              <a:rPr lang="en-US" err="1"/>
              <a:t>gavg</a:t>
            </a:r>
            <a:r>
              <a:rPr lang="en-US"/>
              <a:t>​ from the rest of the flattened </a:t>
            </a:r>
            <a:r>
              <a:rPr lang="en-US" err="1"/>
              <a:t>sequences.""For</a:t>
            </a:r>
            <a:r>
              <a:rPr lang="en-US"/>
              <a:t> the primary branch, the Transformer output is a sequence that starts with </a:t>
            </a:r>
            <a:r>
              <a:rPr lang="en-US" err="1"/>
              <a:t>favgf</a:t>
            </a:r>
            <a:r>
              <a:rPr lang="en-US"/>
              <a:t>_{\text{avg}}</a:t>
            </a:r>
            <a:r>
              <a:rPr lang="en-US" err="1"/>
              <a:t>favg</a:t>
            </a:r>
            <a:r>
              <a:rPr lang="en-US"/>
              <a:t>​, followed by the transformed flattened feature </a:t>
            </a:r>
            <a:r>
              <a:rPr lang="en-US" err="1"/>
              <a:t>tokens.""Similarly</a:t>
            </a:r>
            <a:r>
              <a:rPr lang="en-US"/>
              <a:t>, for the complementary branch, the output sequence begins with </a:t>
            </a:r>
            <a:r>
              <a:rPr lang="en-US" err="1"/>
              <a:t>gavgg</a:t>
            </a:r>
            <a:r>
              <a:rPr lang="en-US"/>
              <a:t>_{\text{avg}}</a:t>
            </a:r>
            <a:r>
              <a:rPr lang="en-US" err="1"/>
              <a:t>gavg</a:t>
            </a:r>
            <a:r>
              <a:rPr lang="en-US"/>
              <a:t>​, followed by the corresponding transformed </a:t>
            </a:r>
            <a:r>
              <a:rPr lang="en-US" err="1"/>
              <a:t>tokens.""Mathematically</a:t>
            </a:r>
            <a:r>
              <a:rPr lang="en-US"/>
              <a:t>, this is represented as </a:t>
            </a:r>
            <a:r>
              <a:rPr lang="en-US" err="1"/>
              <a:t>FoutF</a:t>
            </a:r>
            <a:r>
              <a:rPr lang="en-US"/>
              <a:t>_{\text{out}}</a:t>
            </a:r>
            <a:r>
              <a:rPr lang="en-US" err="1"/>
              <a:t>Fout</a:t>
            </a:r>
            <a:r>
              <a:rPr lang="en-US"/>
              <a:t>​ for the primary branch and </a:t>
            </a:r>
            <a:r>
              <a:rPr lang="en-US" err="1"/>
              <a:t>GoutG</a:t>
            </a:r>
            <a:r>
              <a:rPr lang="en-US"/>
              <a:t>_{\text{out}}Gout​ for the complementary branch, where the first tokens are the global </a:t>
            </a:r>
            <a:r>
              <a:rPr lang="en-US" err="1"/>
              <a:t>averages.""This</a:t>
            </a:r>
            <a:r>
              <a:rPr lang="en-US"/>
              <a:t> separation ensures that we retain both global context and detailed spatial information for the fusion step.“</a:t>
            </a:r>
          </a:p>
          <a:p>
            <a:r>
              <a:rPr lang="en-US"/>
              <a:t>The TIF module utilizes the standard Transformer block instead of the </a:t>
            </a:r>
            <a:r>
              <a:rPr lang="en-US" err="1"/>
              <a:t>Swin</a:t>
            </a:r>
            <a:r>
              <a:rPr lang="en-US"/>
              <a:t> Transformer block</a:t>
            </a:r>
          </a:p>
          <a:p>
            <a:r>
              <a:rPr lang="en-US" b="1"/>
              <a:t>Reason:</a:t>
            </a:r>
            <a:r>
              <a:rPr lang="en-US"/>
              <a:t> The standard Transformer block can generate a token at a specified size based on one branch's feature map and compute self-attention with the token sequence reshaped by another branch.</a:t>
            </a:r>
            <a:endParaRPr lang="he-IL"/>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smtClean="0"/>
              <a:t>29</a:t>
            </a:fld>
            <a:endParaRPr lang="he-IL"/>
          </a:p>
        </p:txBody>
      </p:sp>
    </p:spTree>
    <p:extLst>
      <p:ext uri="{BB962C8B-B14F-4D97-AF65-F5344CB8AC3E}">
        <p14:creationId xmlns:p14="http://schemas.microsoft.com/office/powerpoint/2010/main" val="2456934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Post-Transformer processing, the feature sequences are typically reshaped back into their original spatial formats (though this step is not explicitly shown in the image, it is implied). This reshaping is critical for maintaining the spatial integrity of the features, ensuring that they can be effectively used in subsequent segmentation tasks.</a:t>
            </a:r>
            <a:endParaRPr lang="he-IL"/>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smtClean="0"/>
              <a:t>30</a:t>
            </a:fld>
            <a:endParaRPr lang="he-IL"/>
          </a:p>
        </p:txBody>
      </p:sp>
    </p:spTree>
    <p:extLst>
      <p:ext uri="{BB962C8B-B14F-4D97-AF65-F5344CB8AC3E}">
        <p14:creationId xmlns:p14="http://schemas.microsoft.com/office/powerpoint/2010/main" val="197580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"Let's start by looking at semantic segmentation."</a:t>
            </a:r>
            <a:endParaRPr lang="he-IL"/>
          </a:p>
          <a:p>
            <a:r>
              <a:rPr lang="en-US" b="1"/>
              <a:t>Definition:</a:t>
            </a:r>
            <a:endParaRPr lang="en-US"/>
          </a:p>
          <a:p>
            <a:r>
              <a:rPr lang="en-US"/>
              <a:t>"Semantic segmentation classifies each pixel in an image into a predefined category. This means that each pixel is labeled with the class of object it belongs to, without distinguishing between different instances of the same object."</a:t>
            </a:r>
            <a:endParaRPr lang="en-US">
              <a:cs typeface="Calibri"/>
            </a:endParaRPr>
          </a:p>
          <a:p>
            <a:r>
              <a:rPr lang="en-US" b="1"/>
              <a:t>Example:</a:t>
            </a:r>
            <a:endParaRPr lang="en-US"/>
          </a:p>
          <a:p>
            <a:r>
              <a:rPr lang="en-US"/>
              <a:t>"For example, you might want to group several flower varieties according to their hue. The semantic segmentation model can be trained to recognize flowers in an image based on their color. It can then classify a collection of photos of flowers with the same hue into several categories. For instance, images with red flowers can be grouped into category 1, images with blue flowers into category 2, and images with yellow flowers into category 3."</a:t>
            </a:r>
            <a:endParaRPr lang="en-US">
              <a:cs typeface="Calibri"/>
            </a:endParaRPr>
          </a:p>
          <a:p>
            <a:endParaRPr lang="en-US">
              <a:cs typeface="Calibri"/>
            </a:endParaRPr>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a:t>5</a:t>
            </a:fld>
            <a:endParaRPr lang="he-IL"/>
          </a:p>
        </p:txBody>
      </p:sp>
    </p:spTree>
    <p:extLst>
      <p:ext uri="{BB962C8B-B14F-4D97-AF65-F5344CB8AC3E}">
        <p14:creationId xmlns:p14="http://schemas.microsoft.com/office/powerpoint/2010/main" val="1983105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1"/>
              <a:t>Receiving Features from Transformer Blocks:</a:t>
            </a:r>
            <a:endParaRPr lang="en-US"/>
          </a:p>
          <a:p>
            <a:pPr>
              <a:buFont typeface="Arial" panose="020B0604020202020204" pitchFamily="34" charset="0"/>
              <a:buChar char="•"/>
            </a:pPr>
            <a:r>
              <a:rPr lang="en-US"/>
              <a:t>The processed features from the primary branch (orange block) and complementary branch (blue block) are received after passing through the Transformer blocks. These features have the dimensions (</a:t>
            </a:r>
            <a:r>
              <a:rPr lang="en-US" err="1"/>
              <a:t>h,w,C</a:t>
            </a:r>
            <a:r>
              <a:rPr lang="en-US"/>
              <a:t>)(h, w, C)(</a:t>
            </a:r>
            <a:r>
              <a:rPr lang="en-US" err="1"/>
              <a:t>h,w,C</a:t>
            </a:r>
            <a:r>
              <a:rPr lang="en-US"/>
              <a:t>) for the primary branch and (h/2,w/2,c)(h/2, w/2, c)(h/2,w/2,c) for the complementary branch.</a:t>
            </a:r>
          </a:p>
          <a:p>
            <a:r>
              <a:rPr lang="en-US" b="1" err="1"/>
              <a:t>Upsampling</a:t>
            </a:r>
            <a:r>
              <a:rPr lang="en-US" b="1"/>
              <a:t> the Complementary Branch:</a:t>
            </a:r>
            <a:endParaRPr lang="en-US"/>
          </a:p>
          <a:p>
            <a:pPr>
              <a:buFont typeface="Arial" panose="020B0604020202020204" pitchFamily="34" charset="0"/>
              <a:buChar char="•"/>
            </a:pPr>
            <a:r>
              <a:rPr lang="en-US"/>
              <a:t>The complementary branch feature map (h/2,w/2,c)(h/2, w/2, c)(h/2,w/2,c) is </a:t>
            </a:r>
            <a:r>
              <a:rPr lang="en-US" err="1"/>
              <a:t>upsampled</a:t>
            </a:r>
            <a:r>
              <a:rPr lang="en-US"/>
              <a:t> to match the spatial dimensions of the primary branch feature map (</a:t>
            </a:r>
            <a:r>
              <a:rPr lang="en-US" err="1"/>
              <a:t>h,w,c</a:t>
            </a:r>
            <a:r>
              <a:rPr lang="en-US"/>
              <a:t>)(h, w, c)(</a:t>
            </a:r>
            <a:r>
              <a:rPr lang="en-US" err="1"/>
              <a:t>h,w,c</a:t>
            </a:r>
            <a:r>
              <a:rPr lang="en-US"/>
              <a:t>).</a:t>
            </a:r>
          </a:p>
          <a:p>
            <a:pPr>
              <a:buFont typeface="Arial" panose="020B0604020202020204" pitchFamily="34" charset="0"/>
              <a:buChar char="•"/>
            </a:pPr>
            <a:r>
              <a:rPr lang="en-US"/>
              <a:t>The </a:t>
            </a:r>
            <a:r>
              <a:rPr lang="en-US" err="1"/>
              <a:t>upsampling</a:t>
            </a:r>
            <a:r>
              <a:rPr lang="en-US"/>
              <a:t> operation increases the resolution, making the dimensions of the complementary branch feature map (</a:t>
            </a:r>
            <a:r>
              <a:rPr lang="en-US" err="1"/>
              <a:t>h,w,c</a:t>
            </a:r>
            <a:r>
              <a:rPr lang="en-US"/>
              <a:t>)(h, w, c)(</a:t>
            </a:r>
            <a:r>
              <a:rPr lang="en-US" err="1"/>
              <a:t>h,w,c</a:t>
            </a:r>
            <a:r>
              <a:rPr lang="en-US"/>
              <a:t>).</a:t>
            </a:r>
          </a:p>
          <a:p>
            <a:r>
              <a:rPr lang="en-US" b="1"/>
              <a:t>1. Nearest Neighbor </a:t>
            </a:r>
            <a:r>
              <a:rPr lang="en-US" b="1" err="1"/>
              <a:t>Upsampling</a:t>
            </a:r>
            <a:r>
              <a:rPr lang="en-US" b="1"/>
              <a:t>:</a:t>
            </a:r>
          </a:p>
          <a:p>
            <a:pPr>
              <a:buFont typeface="Arial" panose="020B0604020202020204" pitchFamily="34" charset="0"/>
              <a:buChar char="•"/>
            </a:pPr>
            <a:r>
              <a:rPr lang="en-US"/>
              <a:t>This is a simple method where each pixel is replicated to create a larger image.</a:t>
            </a:r>
          </a:p>
          <a:p>
            <a:pPr>
              <a:buFont typeface="Arial" panose="020B0604020202020204" pitchFamily="34" charset="0"/>
              <a:buChar char="•"/>
            </a:pPr>
            <a:r>
              <a:rPr lang="en-US"/>
              <a:t>For example, if you have a 2×22 \times 22×2 image and you want to </a:t>
            </a:r>
            <a:r>
              <a:rPr lang="en-US" err="1"/>
              <a:t>upsample</a:t>
            </a:r>
            <a:r>
              <a:rPr lang="en-US"/>
              <a:t> it to 4×44 \times 44×4, each pixel in the 2×22 \times 22×2 image is repeated in a 2×22 \times 22×2 block.</a:t>
            </a:r>
          </a:p>
          <a:p>
            <a:pPr>
              <a:buFont typeface="Arial" panose="020B0604020202020204" pitchFamily="34" charset="0"/>
              <a:buChar char="•"/>
            </a:pPr>
            <a:endParaRPr lang="en-US"/>
          </a:p>
          <a:p>
            <a:r>
              <a:rPr lang="en-US" b="1"/>
              <a:t>Concatenation:</a:t>
            </a:r>
            <a:endParaRPr lang="en-US"/>
          </a:p>
          <a:p>
            <a:pPr>
              <a:buFont typeface="Arial" panose="020B0604020202020204" pitchFamily="34" charset="0"/>
              <a:buChar char="•"/>
            </a:pPr>
            <a:r>
              <a:rPr lang="en-US"/>
              <a:t>The </a:t>
            </a:r>
            <a:r>
              <a:rPr lang="en-US" err="1"/>
              <a:t>upsampled</a:t>
            </a:r>
            <a:r>
              <a:rPr lang="en-US"/>
              <a:t> complementary branch feature map (</a:t>
            </a:r>
            <a:r>
              <a:rPr lang="en-US" err="1"/>
              <a:t>h,w,c</a:t>
            </a:r>
            <a:r>
              <a:rPr lang="en-US"/>
              <a:t>)(h, w, c)(</a:t>
            </a:r>
            <a:r>
              <a:rPr lang="en-US" err="1"/>
              <a:t>h,w,c</a:t>
            </a:r>
            <a:r>
              <a:rPr lang="en-US"/>
              <a:t>) is concatenated with the primary branch feature map (</a:t>
            </a:r>
            <a:r>
              <a:rPr lang="en-US" err="1"/>
              <a:t>h,w,C</a:t>
            </a:r>
            <a:r>
              <a:rPr lang="en-US"/>
              <a:t>)(h, w, C)(</a:t>
            </a:r>
            <a:r>
              <a:rPr lang="en-US" err="1"/>
              <a:t>h,w,C</a:t>
            </a:r>
            <a:r>
              <a:rPr lang="en-US"/>
              <a:t>) along the channel dimension.</a:t>
            </a:r>
          </a:p>
          <a:p>
            <a:pPr>
              <a:buFont typeface="Arial" panose="020B0604020202020204" pitchFamily="34" charset="0"/>
              <a:buChar char="•"/>
            </a:pPr>
            <a:r>
              <a:rPr lang="en-US"/>
              <a:t>This concatenation results in a combined feature map with dimensions (</a:t>
            </a:r>
            <a:r>
              <a:rPr lang="en-US" err="1"/>
              <a:t>h,w,C+c</a:t>
            </a:r>
            <a:r>
              <a:rPr lang="en-US"/>
              <a:t>)(h, w, C + c)(</a:t>
            </a:r>
            <a:r>
              <a:rPr lang="en-US" err="1"/>
              <a:t>h,w,C+c</a:t>
            </a:r>
            <a:r>
              <a:rPr lang="en-US"/>
              <a:t>).</a:t>
            </a:r>
          </a:p>
          <a:p>
            <a:endParaRPr lang="he-IL"/>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smtClean="0"/>
              <a:t>31</a:t>
            </a:fld>
            <a:endParaRPr lang="he-IL"/>
          </a:p>
        </p:txBody>
      </p:sp>
    </p:spTree>
    <p:extLst>
      <p:ext uri="{BB962C8B-B14F-4D97-AF65-F5344CB8AC3E}">
        <p14:creationId xmlns:p14="http://schemas.microsoft.com/office/powerpoint/2010/main" val="2350444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1"/>
              <a:t>Convolution Operation:</a:t>
            </a:r>
            <a:endParaRPr lang="en-US"/>
          </a:p>
          <a:p>
            <a:pPr>
              <a:buFont typeface="Arial" panose="020B0604020202020204" pitchFamily="34" charset="0"/>
              <a:buChar char="•"/>
            </a:pPr>
            <a:r>
              <a:rPr lang="en-US"/>
              <a:t>A convolution layer is applied to the combined feature map (</a:t>
            </a:r>
            <a:r>
              <a:rPr lang="en-US" err="1"/>
              <a:t>h,w,C+c</a:t>
            </a:r>
            <a:r>
              <a:rPr lang="en-US"/>
              <a:t>)(h, w, C + c)(</a:t>
            </a:r>
            <a:r>
              <a:rPr lang="en-US" err="1"/>
              <a:t>h,w,C+c</a:t>
            </a:r>
            <a:r>
              <a:rPr lang="en-US"/>
              <a:t>).</a:t>
            </a:r>
          </a:p>
          <a:p>
            <a:pPr>
              <a:buFont typeface="Arial" panose="020B0604020202020204" pitchFamily="34" charset="0"/>
              <a:buChar char="•"/>
            </a:pPr>
            <a:r>
              <a:rPr lang="en-US"/>
              <a:t>The purpose of this convolution is to reduce the channel dimension from </a:t>
            </a:r>
            <a:r>
              <a:rPr lang="en-US" err="1"/>
              <a:t>C+cC</a:t>
            </a:r>
            <a:r>
              <a:rPr lang="en-US"/>
              <a:t> + </a:t>
            </a:r>
            <a:r>
              <a:rPr lang="en-US" err="1"/>
              <a:t>cC+c</a:t>
            </a:r>
            <a:r>
              <a:rPr lang="en-US"/>
              <a:t> to CCC.</a:t>
            </a:r>
          </a:p>
          <a:p>
            <a:pPr>
              <a:buFont typeface="Arial" panose="020B0604020202020204" pitchFamily="34" charset="0"/>
              <a:buChar char="•"/>
            </a:pPr>
            <a:r>
              <a:rPr lang="en-US"/>
              <a:t>This operation produces the final fused feature map with dimensions (</a:t>
            </a:r>
            <a:r>
              <a:rPr lang="en-US" err="1"/>
              <a:t>h,w,C</a:t>
            </a:r>
            <a:r>
              <a:rPr lang="en-US"/>
              <a:t>)(h, w, C)(</a:t>
            </a:r>
            <a:r>
              <a:rPr lang="en-US" err="1"/>
              <a:t>h,w,C</a:t>
            </a:r>
            <a:r>
              <a:rPr lang="en-US"/>
              <a:t>).</a:t>
            </a:r>
          </a:p>
          <a:p>
            <a:r>
              <a:rPr lang="en-US" b="1"/>
              <a:t>1×1 Convolution</a:t>
            </a:r>
            <a:r>
              <a:rPr lang="en-US"/>
              <a:t>:</a:t>
            </a:r>
          </a:p>
          <a:p>
            <a:pPr>
              <a:buFont typeface="Arial" panose="020B0604020202020204" pitchFamily="34" charset="0"/>
              <a:buChar char="•"/>
            </a:pPr>
            <a:r>
              <a:rPr lang="en-US" b="1"/>
              <a:t>Purpose</a:t>
            </a:r>
            <a:r>
              <a:rPr lang="en-US"/>
              <a:t>: The 1×1 convolution is applied to reduce the number of channels back to the original size CCC, from C×2C×2C×2. This operation is crucial for combining the features effectively while maintaining the same spatial resolution.</a:t>
            </a:r>
          </a:p>
          <a:p>
            <a:pPr>
              <a:buFont typeface="Arial" panose="020B0604020202020204" pitchFamily="34" charset="0"/>
              <a:buChar char="•"/>
            </a:pPr>
            <a:r>
              <a:rPr lang="en-US" b="1"/>
              <a:t>Filter Size</a:t>
            </a:r>
            <a:r>
              <a:rPr lang="en-US"/>
              <a:t>: The kernel used is 1×1, meaning it looks at one pixel at a time but across all channels.</a:t>
            </a:r>
          </a:p>
          <a:p>
            <a:pPr>
              <a:buFont typeface="Arial" panose="020B0604020202020204" pitchFamily="34" charset="0"/>
              <a:buChar char="•"/>
            </a:pPr>
            <a:r>
              <a:rPr lang="en-US" b="1"/>
              <a:t>Operation</a:t>
            </a:r>
            <a:r>
              <a:rPr lang="en-US"/>
              <a:t>: This convolution operation involves sliding a 1×1 filter across the entire (h, w) spatial dimensions of the feature map. At each position, it performs a dot product between the filter's weights and the input channels, producing a single output value.</a:t>
            </a:r>
          </a:p>
          <a:p>
            <a:pPr>
              <a:buFont typeface="Arial" panose="020B0604020202020204" pitchFamily="34" charset="0"/>
              <a:buChar char="•"/>
            </a:pPr>
            <a:r>
              <a:rPr lang="en-US" b="1"/>
              <a:t>Output</a:t>
            </a:r>
            <a:r>
              <a:rPr lang="en-US"/>
              <a:t>: The result is a feature map of size (h, w, C), where the spatial resolution remains the same, but the channel dimension is reduced.</a:t>
            </a:r>
          </a:p>
          <a:p>
            <a:pPr>
              <a:buFont typeface="Arial" panose="020B0604020202020204" pitchFamily="34" charset="0"/>
              <a:buChar char="•"/>
            </a:pPr>
            <a:endParaRPr lang="en-US"/>
          </a:p>
          <a:p>
            <a:endParaRPr lang="he-IL"/>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smtClean="0"/>
              <a:t>32</a:t>
            </a:fld>
            <a:endParaRPr lang="he-IL"/>
          </a:p>
        </p:txBody>
      </p:sp>
    </p:spTree>
    <p:extLst>
      <p:ext uri="{BB962C8B-B14F-4D97-AF65-F5344CB8AC3E}">
        <p14:creationId xmlns:p14="http://schemas.microsoft.com/office/powerpoint/2010/main" val="931851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smtClean="0"/>
              <a:t>35</a:t>
            </a:fld>
            <a:endParaRPr lang="he-IL"/>
          </a:p>
        </p:txBody>
      </p:sp>
    </p:spTree>
    <p:extLst>
      <p:ext uri="{BB962C8B-B14F-4D97-AF65-F5344CB8AC3E}">
        <p14:creationId xmlns:p14="http://schemas.microsoft.com/office/powerpoint/2010/main" val="2452170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Instance segmentation goes a step further than semantic segmentation by distinguishing between different instances of the same class. This means it not only classifies each pixel but also identifies individual objects within the same category."</a:t>
            </a:r>
            <a:endParaRPr lang="he-IL"/>
          </a:p>
          <a:p>
            <a:r>
              <a:rPr lang="en-US" b="1"/>
              <a:t>Example:</a:t>
            </a:r>
            <a:endParaRPr lang="en-US"/>
          </a:p>
          <a:p>
            <a:r>
              <a:rPr lang="en-US"/>
              <a:t>"For example, if our objective is to locate sheep in a given image, we may use the instance image segmentation approach to identify those animals. The model will not only identify the sheep but also help us distinguish them from one another. Unlike semantic segmentation, which would label all sheep with the same class without distinguishing between them, instance segmentation assigns unique labels or shades to each sheep, allowing us to differentiate between individual animals."</a:t>
            </a:r>
            <a:endParaRPr lang="he-IL"/>
          </a:p>
          <a:p>
            <a:endParaRPr lang="en-US">
              <a:cs typeface="Calibri"/>
            </a:endParaRPr>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a:t>6</a:t>
            </a:fld>
            <a:endParaRPr lang="he-IL"/>
          </a:p>
        </p:txBody>
      </p:sp>
    </p:spTree>
    <p:extLst>
      <p:ext uri="{BB962C8B-B14F-4D97-AF65-F5344CB8AC3E}">
        <p14:creationId xmlns:p14="http://schemas.microsoft.com/office/powerpoint/2010/main" val="2708703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Panoptic segmentation combines the strengths of both semantic and instance segmentation. It provides a unified approach that not only classifies each pixel into a category but also distinguishes between different instances of objects within those categories."</a:t>
            </a:r>
            <a:endParaRPr lang="he-IL"/>
          </a:p>
          <a:p>
            <a:r>
              <a:rPr lang="en-US" b="1"/>
              <a:t>Example:</a:t>
            </a:r>
            <a:endParaRPr lang="en-US"/>
          </a:p>
          <a:p>
            <a:r>
              <a:rPr lang="en-US"/>
              <a:t>"For example, imagine an image of a busy street scene with several humans and umbrellas. Panoptic segmentation can identify and label each pixel as belonging to a 'human' or 'umbrella,' providing semantic context. At the same time, it distinguishes between different instances of humans and umbrellas, ensuring that each person and each umbrella is individually recognized. This comprehensive segmentation allows us to understand both the category and the individual instances within the scene, providing detailed and precise information."</a:t>
            </a:r>
          </a:p>
          <a:p>
            <a:endParaRPr lang="en-US">
              <a:cs typeface="Calibri"/>
            </a:endParaRPr>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a:t>7</a:t>
            </a:fld>
            <a:endParaRPr lang="he-IL"/>
          </a:p>
        </p:txBody>
      </p:sp>
    </p:spTree>
    <p:extLst>
      <p:ext uri="{BB962C8B-B14F-4D97-AF65-F5344CB8AC3E}">
        <p14:creationId xmlns:p14="http://schemas.microsoft.com/office/powerpoint/2010/main" val="55227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"Medical image segmentation involves dividing medical images into distinct regions that correspond to different anatomical structures or areas of interest. This process is crucial for detailed analysis and accurate diagnosis."</a:t>
            </a:r>
            <a:endParaRPr lang="he-IL"/>
          </a:p>
          <a:p>
            <a:r>
              <a:rPr lang="en-US" b="1"/>
              <a:t>Purpose:</a:t>
            </a:r>
            <a:endParaRPr lang="he-IL"/>
          </a:p>
          <a:p>
            <a:r>
              <a:rPr lang="en-US"/>
              <a:t>"The primary purposes of medical image segmentation are:</a:t>
            </a:r>
            <a:endParaRPr lang="he-IL"/>
          </a:p>
          <a:p>
            <a:pPr marL="285750" indent="-285750">
              <a:buFont typeface="Arial"/>
              <a:buChar char="•"/>
            </a:pPr>
            <a:r>
              <a:rPr lang="en-US" b="1"/>
              <a:t>Accurate Visualization:</a:t>
            </a:r>
            <a:r>
              <a:rPr lang="en-US"/>
              <a:t> It provides a clear visualization of anatomical structures and pathological findings. This clarity is essential for understanding complex medical images.</a:t>
            </a:r>
            <a:endParaRPr lang="he-IL"/>
          </a:p>
          <a:p>
            <a:pPr marL="285750" indent="-285750">
              <a:buFont typeface="Arial"/>
              <a:buChar char="•"/>
            </a:pPr>
            <a:r>
              <a:rPr lang="en-US" b="1"/>
              <a:t>Enhanced Analysis:</a:t>
            </a:r>
            <a:r>
              <a:rPr lang="en-US"/>
              <a:t> By segmenting images, we can perform precise measurements and detailed analyses of various structures and abnormalities.</a:t>
            </a:r>
            <a:endParaRPr lang="he-IL"/>
          </a:p>
          <a:p>
            <a:pPr marL="285750" indent="-285750">
              <a:buFont typeface="Arial"/>
              <a:buChar char="•"/>
            </a:pPr>
            <a:r>
              <a:rPr lang="en-US" b="1"/>
              <a:t>Improved Diagnosis:</a:t>
            </a:r>
            <a:r>
              <a:rPr lang="en-US"/>
              <a:t> Accurate segmentation supports better diagnosis and treatment planning by clearly defining the areas of concern."</a:t>
            </a:r>
            <a:endParaRPr lang="he-IL"/>
          </a:p>
          <a:p>
            <a:r>
              <a:rPr lang="en-US" b="1"/>
              <a:t>Examples of Clinical Applications:</a:t>
            </a:r>
            <a:endParaRPr lang="he-IL"/>
          </a:p>
          <a:p>
            <a:r>
              <a:rPr lang="en-US"/>
              <a:t>"Here are a few clinical applications of medical image segmentation:</a:t>
            </a:r>
            <a:endParaRPr lang="he-IL"/>
          </a:p>
          <a:p>
            <a:pPr marL="285750" indent="-285750">
              <a:buFont typeface="Arial"/>
              <a:buChar char="•"/>
            </a:pPr>
            <a:r>
              <a:rPr lang="en-US" b="1"/>
              <a:t>Polyp Segmentation:</a:t>
            </a:r>
            <a:r>
              <a:rPr lang="en-US"/>
              <a:t> Identifying and outlining polyps in colonoscopy images to facilitate early diagnosis and intervention.</a:t>
            </a:r>
            <a:endParaRPr lang="he-IL"/>
          </a:p>
          <a:p>
            <a:pPr marL="285750" indent="-285750">
              <a:buFont typeface="Arial"/>
              <a:buChar char="•"/>
            </a:pPr>
            <a:r>
              <a:rPr lang="en-US" b="1"/>
              <a:t>Lesion Segmentation:</a:t>
            </a:r>
            <a:r>
              <a:rPr lang="en-US"/>
              <a:t> Detecting and analyzing lesions in MRI or CT scans to monitor disease progression and plan treatments.</a:t>
            </a:r>
            <a:endParaRPr lang="he-IL"/>
          </a:p>
          <a:p>
            <a:pPr marL="285750" indent="-285750">
              <a:buFont typeface="Arial"/>
              <a:buChar char="•"/>
            </a:pPr>
            <a:r>
              <a:rPr lang="en-US" b="1"/>
              <a:t>Cell Segmentation:</a:t>
            </a:r>
            <a:r>
              <a:rPr lang="en-US"/>
              <a:t> Differentiating and counting cells in microscopic images for research and diagnostic purposes."</a:t>
            </a:r>
            <a:endParaRPr lang="he-IL"/>
          </a:p>
          <a:p>
            <a:r>
              <a:rPr lang="en-US" b="1"/>
              <a:t>Impact:</a:t>
            </a:r>
            <a:endParaRPr lang="he-IL"/>
          </a:p>
          <a:p>
            <a:r>
              <a:rPr lang="en-US"/>
              <a:t>"Medical image segmentation plays a crucial role in saving lives. By enabling early detection and precise treatment planning, it significantly improves patient outcomes and supports effective medical care."</a:t>
            </a:r>
            <a:endParaRPr lang="he-IL"/>
          </a:p>
          <a:p>
            <a:endParaRPr lang="en-US" b="1">
              <a:cs typeface="Calibri"/>
            </a:endParaRPr>
          </a:p>
          <a:p>
            <a:endParaRPr lang="en-US">
              <a:cs typeface="Calibri"/>
            </a:endParaRPr>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a:t>8</a:t>
            </a:fld>
            <a:endParaRPr lang="he-IL"/>
          </a:p>
        </p:txBody>
      </p:sp>
    </p:spTree>
    <p:extLst>
      <p:ext uri="{BB962C8B-B14F-4D97-AF65-F5344CB8AC3E}">
        <p14:creationId xmlns:p14="http://schemas.microsoft.com/office/powerpoint/2010/main" val="106638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85750" indent="-285750">
              <a:buFont typeface="Arial"/>
              <a:buChar char="•"/>
            </a:pPr>
            <a:r>
              <a:rPr lang="en-US" b="1"/>
              <a:t>Polyp Segmentation</a:t>
            </a:r>
            <a:r>
              <a:rPr lang="en-US"/>
              <a:t> (Show Photo)</a:t>
            </a:r>
            <a:endParaRPr lang="he-IL"/>
          </a:p>
          <a:p>
            <a:pPr marL="285750" indent="-285750">
              <a:buFont typeface="Arial"/>
              <a:buChar char="•"/>
            </a:pPr>
            <a:r>
              <a:rPr lang="en-US"/>
              <a:t>"In colonoscopy images, segmenting polyps helps in identifying and outlining them for early diagnosis and intervention. Here, you can see an example where the polyp is highlighted within the colonoscopy image."</a:t>
            </a:r>
            <a:endParaRPr lang="he-IL"/>
          </a:p>
          <a:p>
            <a:pPr marL="285750" indent="-285750">
              <a:buFont typeface="Arial"/>
              <a:buChar char="•"/>
            </a:pPr>
            <a:r>
              <a:rPr lang="en-US" b="1"/>
              <a:t>Lesion Segmentation</a:t>
            </a:r>
            <a:r>
              <a:rPr lang="en-US"/>
              <a:t> (Show Photo)</a:t>
            </a:r>
            <a:endParaRPr lang="he-IL"/>
          </a:p>
          <a:p>
            <a:pPr marL="285750" indent="-285750">
              <a:buFont typeface="Arial"/>
              <a:buChar char="•"/>
            </a:pPr>
            <a:r>
              <a:rPr lang="en-US"/>
              <a:t>"In MRI or CT scans, segmenting lesions allows for the detection and analysis of abnormalities. This photo illustrates how lesions are segmented to monitor disease progression and plan treatments."</a:t>
            </a:r>
            <a:endParaRPr lang="he-IL"/>
          </a:p>
          <a:p>
            <a:pPr marL="285750" indent="-285750">
              <a:buFont typeface="Arial"/>
              <a:buChar char="•"/>
            </a:pPr>
            <a:r>
              <a:rPr lang="en-US" b="1"/>
              <a:t>Cell Segmentation</a:t>
            </a:r>
            <a:r>
              <a:rPr lang="en-US"/>
              <a:t> (Show Photo)</a:t>
            </a:r>
            <a:endParaRPr lang="he-IL"/>
          </a:p>
          <a:p>
            <a:pPr marL="285750" indent="-285750">
              <a:buFont typeface="Arial"/>
              <a:buChar char="•"/>
            </a:pPr>
            <a:r>
              <a:rPr lang="en-US"/>
              <a:t>"For microscopic images, cell segmentation helps in differentiating and counting cells. This image shows how individual cells are segmented to aid in research and diagnostic purposes."</a:t>
            </a:r>
            <a:endParaRPr lang="he-IL"/>
          </a:p>
          <a:p>
            <a:r>
              <a:rPr lang="en-US"/>
              <a:t>"Given the immense importance of medical image segmentation, it is essential to continuously explore and develop advanced methods to enhance its effectiveness. With this in mind, let’s take a closer look at the current methods being used in medical image segmentation."</a:t>
            </a:r>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a:t>9</a:t>
            </a:fld>
            <a:endParaRPr lang="he-IL"/>
          </a:p>
        </p:txBody>
      </p:sp>
    </p:spTree>
    <p:extLst>
      <p:ext uri="{BB962C8B-B14F-4D97-AF65-F5344CB8AC3E}">
        <p14:creationId xmlns:p14="http://schemas.microsoft.com/office/powerpoint/2010/main" val="111932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a:t>Since U-Net has already been covered in detail in another presentation, I’ll give a brief overview before moving on to its variants and improvements." UNET is a fully convolutional neural network (FCN) architecture built for image segmentation applications. It was first proposed in 2015 by Olaf </a:t>
            </a:r>
            <a:r>
              <a:rPr lang="en-US" err="1"/>
              <a:t>Ronneberger</a:t>
            </a:r>
            <a:r>
              <a:rPr lang="en-US"/>
              <a:t>, Philipp Fischer, and Thomas Brox. UNET is frequently utilized for its accuracy in picture segmentation and has become a popular choice in various medical imaging applications. UNET combines an encoding path, also called the contracting path, with a decoding path called the expanding path. The architecture is named after its U-shaped look when depicted in a diagram. Because of this U-shaped architecture, the network can record both local features and global context, resulting in exact segmentation results</a:t>
            </a:r>
            <a:endParaRPr lang="he-IL">
              <a:cs typeface="Calibri"/>
            </a:endParaRPr>
          </a:p>
        </p:txBody>
      </p:sp>
      <p:sp>
        <p:nvSpPr>
          <p:cNvPr id="4" name="מציין מיקום של מספר שקופית 3"/>
          <p:cNvSpPr>
            <a:spLocks noGrp="1"/>
          </p:cNvSpPr>
          <p:nvPr>
            <p:ph type="sldNum" sz="quarter" idx="5"/>
          </p:nvPr>
        </p:nvSpPr>
        <p:spPr/>
        <p:txBody>
          <a:bodyPr/>
          <a:lstStyle/>
          <a:p>
            <a:fld id="{074DBB30-99CC-4C16-9E9C-E88398FD1E28}" type="slidenum">
              <a:rPr lang="he-IL"/>
              <a:t>11</a:t>
            </a:fld>
            <a:endParaRPr lang="he-IL"/>
          </a:p>
        </p:txBody>
      </p:sp>
    </p:spTree>
    <p:extLst>
      <p:ext uri="{BB962C8B-B14F-4D97-AF65-F5344CB8AC3E}">
        <p14:creationId xmlns:p14="http://schemas.microsoft.com/office/powerpoint/2010/main" val="2288379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Understanding the Encoder and Decoder in Transformers</a:t>
            </a:r>
          </a:p>
          <a:p>
            <a:r>
              <a:rPr lang="en-US" b="1"/>
              <a:t>Encoder</a:t>
            </a:r>
          </a:p>
          <a:p>
            <a:pPr>
              <a:buFont typeface="+mj-lt"/>
              <a:buAutoNum type="arabicPeriod"/>
            </a:pPr>
            <a:r>
              <a:rPr lang="en-US" b="1"/>
              <a:t>Purpose</a:t>
            </a:r>
            <a:r>
              <a:rPr lang="en-US"/>
              <a:t>: The encoder's job is to process the input data (like text or image patches) and convert it into a format that the model can understand and work with.</a:t>
            </a:r>
          </a:p>
          <a:p>
            <a:pPr>
              <a:buFont typeface="+mj-lt"/>
              <a:buAutoNum type="arabicPeriod"/>
            </a:pPr>
            <a:r>
              <a:rPr lang="en-US" b="1"/>
              <a:t>Process</a:t>
            </a:r>
            <a:r>
              <a:rPr lang="en-US"/>
              <a:t>:</a:t>
            </a:r>
          </a:p>
          <a:p>
            <a:pPr marL="742950" lvl="1" indent="-285750">
              <a:buFont typeface="+mj-lt"/>
              <a:buAutoNum type="arabicPeriod"/>
            </a:pPr>
            <a:r>
              <a:rPr lang="en-US" b="1"/>
              <a:t>Input</a:t>
            </a:r>
            <a:r>
              <a:rPr lang="en-US"/>
              <a:t>: The input data is broken down into smaller pieces (tokens).</a:t>
            </a:r>
          </a:p>
          <a:p>
            <a:pPr marL="742950" lvl="1" indent="-285750">
              <a:buFont typeface="+mj-lt"/>
              <a:buAutoNum type="arabicPeriod"/>
            </a:pPr>
            <a:r>
              <a:rPr lang="en-US" b="1"/>
              <a:t>Embedding</a:t>
            </a:r>
            <a:r>
              <a:rPr lang="en-US"/>
              <a:t>: Each token is turned into a vector (a list of numbers) that represents its meaning.</a:t>
            </a:r>
          </a:p>
          <a:p>
            <a:pPr marL="742950" lvl="1" indent="-285750">
              <a:buFont typeface="+mj-lt"/>
              <a:buAutoNum type="arabicPeriod"/>
            </a:pPr>
            <a:r>
              <a:rPr lang="en-US" b="1"/>
              <a:t>Self-Attention</a:t>
            </a:r>
            <a:r>
              <a:rPr lang="en-US"/>
              <a:t>: This mechanism helps the encoder to understand the relationships between different tokens in the input. For example, in a sentence, it helps the model understand which words are related to each other.</a:t>
            </a:r>
          </a:p>
          <a:p>
            <a:pPr marL="742950" lvl="1" indent="-285750">
              <a:buFont typeface="+mj-lt"/>
              <a:buAutoNum type="arabicPeriod"/>
            </a:pPr>
            <a:r>
              <a:rPr lang="en-US" b="1"/>
              <a:t>Feed-Forward Network</a:t>
            </a:r>
            <a:r>
              <a:rPr lang="en-US"/>
              <a:t>: After self-attention, the data goes through a simple neural network that helps to further process and refine the information.</a:t>
            </a:r>
          </a:p>
          <a:p>
            <a:pPr marL="742950" lvl="1" indent="-285750">
              <a:buFont typeface="+mj-lt"/>
              <a:buAutoNum type="arabicPeriod"/>
            </a:pPr>
            <a:r>
              <a:rPr lang="en-US" b="1"/>
              <a:t>Layers</a:t>
            </a:r>
            <a:r>
              <a:rPr lang="en-US"/>
              <a:t>: This process is repeated through multiple layers to gradually build a detailed understanding of the input data.</a:t>
            </a:r>
          </a:p>
          <a:p>
            <a:pPr>
              <a:buFont typeface="+mj-lt"/>
              <a:buAutoNum type="arabicPeriod"/>
            </a:pPr>
            <a:r>
              <a:rPr lang="en-US" b="1"/>
              <a:t>Output</a:t>
            </a:r>
            <a:r>
              <a:rPr lang="en-US"/>
              <a:t>: The final output of the encoder is a set of vectors that represent the input data in a way that captures its essential features and relationships.</a:t>
            </a:r>
          </a:p>
          <a:p>
            <a:r>
              <a:rPr lang="en-US" b="1"/>
              <a:t>Decoder</a:t>
            </a:r>
          </a:p>
          <a:p>
            <a:pPr>
              <a:buFont typeface="+mj-lt"/>
              <a:buAutoNum type="arabicPeriod"/>
            </a:pPr>
            <a:r>
              <a:rPr lang="en-US" b="1"/>
              <a:t>Purpose</a:t>
            </a:r>
            <a:r>
              <a:rPr lang="en-US"/>
              <a:t>: The decoder's job is to take the processed information from the encoder and generate the output (like translated text or image captions).</a:t>
            </a:r>
          </a:p>
          <a:p>
            <a:pPr>
              <a:buFont typeface="+mj-lt"/>
              <a:buAutoNum type="arabicPeriod"/>
            </a:pPr>
            <a:r>
              <a:rPr lang="en-US" b="1"/>
              <a:t>Process</a:t>
            </a:r>
            <a:r>
              <a:rPr lang="en-US"/>
              <a:t>:</a:t>
            </a:r>
          </a:p>
          <a:p>
            <a:pPr marL="742950" lvl="1" indent="-285750">
              <a:buFont typeface="+mj-lt"/>
              <a:buAutoNum type="arabicPeriod"/>
            </a:pPr>
            <a:r>
              <a:rPr lang="en-US" b="1"/>
              <a:t>Input</a:t>
            </a:r>
            <a:r>
              <a:rPr lang="en-US"/>
              <a:t>: The decoder receives the encoder's output as well as the previous tokens in the output sequence (this is crucial for generating sequences like sentences).</a:t>
            </a:r>
          </a:p>
          <a:p>
            <a:pPr marL="742950" lvl="1" indent="-285750">
              <a:buFont typeface="+mj-lt"/>
              <a:buAutoNum type="arabicPeriod"/>
            </a:pPr>
            <a:r>
              <a:rPr lang="en-US" b="1"/>
              <a:t>Masked Self-Attention</a:t>
            </a:r>
            <a:r>
              <a:rPr lang="en-US"/>
              <a:t>: This ensures the model only considers previous and current tokens in the output sequence, not future ones (important for tasks like translation).</a:t>
            </a:r>
          </a:p>
          <a:p>
            <a:pPr lvl="2"/>
            <a:r>
              <a:rPr lang="en-US" b="1"/>
              <a:t>Purpose:</a:t>
            </a:r>
            <a:r>
              <a:rPr lang="en-US"/>
              <a:t> Masked self-attention is crucial in the decoder of transformers to ensure that the model generates the output sequence one token at a time, without "peeking" at future tokens.</a:t>
            </a:r>
          </a:p>
          <a:p>
            <a:pPr lvl="2"/>
            <a:r>
              <a:rPr lang="en-US" b="1"/>
              <a:t>Reasoning:</a:t>
            </a:r>
            <a:endParaRPr lang="en-US"/>
          </a:p>
          <a:p>
            <a:pPr lvl="2">
              <a:buFont typeface="Arial" panose="020B0604020202020204" pitchFamily="34" charset="0"/>
              <a:buChar char="•"/>
            </a:pPr>
            <a:r>
              <a:rPr lang="en-US" b="1"/>
              <a:t>Sequential Generation:</a:t>
            </a:r>
            <a:r>
              <a:rPr lang="en-US"/>
              <a:t> When generating text, each word is predicted based on the previously generated words and the input sequence.</a:t>
            </a:r>
          </a:p>
          <a:p>
            <a:pPr lvl="2">
              <a:buFont typeface="Arial" panose="020B0604020202020204" pitchFamily="34" charset="0"/>
              <a:buChar char="•"/>
            </a:pPr>
            <a:r>
              <a:rPr lang="en-US" b="1"/>
              <a:t>Avoid Future Outputs:</a:t>
            </a:r>
            <a:r>
              <a:rPr lang="en-US"/>
              <a:t> If the model could see future tokens (i.e., the words it hasn't generated yet), it would bias the predictions and not reflect how natural language is generated.</a:t>
            </a:r>
          </a:p>
          <a:p>
            <a:pPr marL="742950" lvl="1" indent="-285750">
              <a:buFont typeface="+mj-lt"/>
              <a:buAutoNum type="arabicPeriod"/>
            </a:pPr>
            <a:r>
              <a:rPr lang="en-US" b="1"/>
              <a:t>Encoder-Decoder Attention</a:t>
            </a:r>
            <a:r>
              <a:rPr lang="en-US"/>
              <a:t>: This mechanism helps the decoder focus on relevant parts of the encoder's output while generating each token in the output sequence.</a:t>
            </a:r>
          </a:p>
          <a:p>
            <a:pPr marL="742950" lvl="1" indent="-285750">
              <a:buFont typeface="+mj-lt"/>
              <a:buAutoNum type="arabicPeriod"/>
            </a:pPr>
            <a:r>
              <a:rPr lang="en-US" b="1"/>
              <a:t>Feed-Forward Network</a:t>
            </a:r>
            <a:r>
              <a:rPr lang="en-US"/>
              <a:t>: Like in the encoder, the data goes through a neural network for further processing.</a:t>
            </a:r>
          </a:p>
          <a:p>
            <a:pPr marL="742950" lvl="1" indent="-285750">
              <a:buFont typeface="+mj-lt"/>
              <a:buAutoNum type="arabicPeriod"/>
            </a:pPr>
            <a:r>
              <a:rPr lang="en-US" b="1"/>
              <a:t>Layers</a:t>
            </a:r>
            <a:r>
              <a:rPr lang="en-US"/>
              <a:t>: This process is repeated through multiple layers to build the final output step-by-step.</a:t>
            </a:r>
          </a:p>
          <a:p>
            <a:pPr>
              <a:buFont typeface="+mj-lt"/>
              <a:buAutoNum type="arabicPeriod"/>
            </a:pPr>
            <a:r>
              <a:rPr lang="en-US" b="1"/>
              <a:t>Output</a:t>
            </a:r>
            <a:r>
              <a:rPr lang="en-US"/>
              <a:t>: The final output of the decoder is the generated sequence (like a translated sentence or a caption).</a:t>
            </a:r>
          </a:p>
          <a:p>
            <a:r>
              <a:rPr lang="en-US" b="1"/>
              <a:t>Simplified Example</a:t>
            </a:r>
          </a:p>
          <a:p>
            <a:r>
              <a:rPr lang="en-US"/>
              <a:t>Imagine you have a sentence in English ("I am a student") that you want to translate into French.</a:t>
            </a:r>
          </a:p>
          <a:p>
            <a:pPr>
              <a:buFont typeface="Arial" panose="020B0604020202020204" pitchFamily="34" charset="0"/>
              <a:buChar char="•"/>
            </a:pPr>
            <a:r>
              <a:rPr lang="en-US" b="1"/>
              <a:t>Encoder</a:t>
            </a:r>
            <a:r>
              <a:rPr lang="en-US"/>
              <a:t>: Breaks down the English sentence into words, understands the meaning and relationships between the words, and converts this into a form the model can work with.</a:t>
            </a:r>
          </a:p>
          <a:p>
            <a:pPr>
              <a:buFont typeface="Arial" panose="020B0604020202020204" pitchFamily="34" charset="0"/>
              <a:buChar char="•"/>
            </a:pPr>
            <a:r>
              <a:rPr lang="en-US" b="1"/>
              <a:t>Decoder</a:t>
            </a:r>
            <a:r>
              <a:rPr lang="en-US"/>
              <a:t>: Takes this processed information and generates the French sentence ("Je suis </a:t>
            </a:r>
            <a:r>
              <a:rPr lang="en-US" err="1"/>
              <a:t>étudiant</a:t>
            </a:r>
            <a:r>
              <a:rPr lang="en-US"/>
              <a:t>"), word by word, while referring back to the encoded information to ensure accuracy.</a:t>
            </a:r>
          </a:p>
        </p:txBody>
      </p:sp>
      <p:sp>
        <p:nvSpPr>
          <p:cNvPr id="4" name="Slide Number Placeholder 3"/>
          <p:cNvSpPr>
            <a:spLocks noGrp="1"/>
          </p:cNvSpPr>
          <p:nvPr>
            <p:ph type="sldNum" sz="quarter" idx="5"/>
          </p:nvPr>
        </p:nvSpPr>
        <p:spPr/>
        <p:txBody>
          <a:bodyPr/>
          <a:lstStyle/>
          <a:p>
            <a:fld id="{074DBB30-99CC-4C16-9E9C-E88398FD1E28}" type="slidenum">
              <a:rPr lang="en-US"/>
              <a:t>13</a:t>
            </a:fld>
            <a:endParaRPr lang="en-US"/>
          </a:p>
        </p:txBody>
      </p:sp>
    </p:spTree>
    <p:extLst>
      <p:ext uri="{BB962C8B-B14F-4D97-AF65-F5344CB8AC3E}">
        <p14:creationId xmlns:p14="http://schemas.microsoft.com/office/powerpoint/2010/main" val="3343936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Self-Attention: A Basic Explanation</a:t>
            </a:r>
          </a:p>
          <a:p>
            <a:r>
              <a:rPr lang="en-US" b="1"/>
              <a:t>Self-Attention in Simple Terms:</a:t>
            </a:r>
            <a:r>
              <a:rPr lang="en-US"/>
              <a:t> Self-attention helps a model focus on relevant parts of the input when making predictions. Think of it as a way for each word (or token) in a sentence to "look at" other words and decide which ones are important for understanding the context.</a:t>
            </a:r>
          </a:p>
          <a:p>
            <a:r>
              <a:rPr lang="en-US" b="1"/>
              <a:t>How Self-Attention Works:</a:t>
            </a:r>
          </a:p>
          <a:p>
            <a:pPr>
              <a:buFont typeface="+mj-lt"/>
              <a:buAutoNum type="arabicPeriod"/>
            </a:pPr>
            <a:r>
              <a:rPr lang="en-US" b="1"/>
              <a:t>Input Representation:</a:t>
            </a:r>
            <a:r>
              <a:rPr lang="en-US"/>
              <a:t> Each word in the input is represented as a vector (a list of numbers).</a:t>
            </a:r>
          </a:p>
          <a:p>
            <a:pPr>
              <a:buFont typeface="+mj-lt"/>
              <a:buAutoNum type="arabicPeriod"/>
            </a:pPr>
            <a:r>
              <a:rPr lang="en-US" b="1"/>
              <a:t>Calculating Scores:</a:t>
            </a:r>
            <a:endParaRPr lang="en-US"/>
          </a:p>
          <a:p>
            <a:pPr marL="742950" lvl="1" indent="-285750">
              <a:buFont typeface="+mj-lt"/>
              <a:buAutoNum type="arabicPeriod"/>
            </a:pPr>
            <a:r>
              <a:rPr lang="en-US"/>
              <a:t>Each word calculates a score for every other word in the sentence. These scores indicate how much attention each word should give to the others.</a:t>
            </a:r>
          </a:p>
          <a:p>
            <a:pPr>
              <a:buFont typeface="+mj-lt"/>
              <a:buAutoNum type="arabicPeriod"/>
            </a:pPr>
            <a:r>
              <a:rPr lang="en-US" b="1"/>
              <a:t>Applying Scores:</a:t>
            </a:r>
            <a:endParaRPr lang="en-US"/>
          </a:p>
          <a:p>
            <a:pPr marL="742950" lvl="1" indent="-285750">
              <a:buFont typeface="+mj-lt"/>
              <a:buAutoNum type="arabicPeriod"/>
            </a:pPr>
            <a:r>
              <a:rPr lang="en-US"/>
              <a:t>These scores are converted into probabilities using a </a:t>
            </a:r>
            <a:r>
              <a:rPr lang="en-US" err="1"/>
              <a:t>softmax</a:t>
            </a:r>
            <a:r>
              <a:rPr lang="en-US"/>
              <a:t> function, so they add up to 1.</a:t>
            </a:r>
          </a:p>
          <a:p>
            <a:pPr marL="742950" lvl="1" indent="-285750">
              <a:buFont typeface="+mj-lt"/>
              <a:buAutoNum type="arabicPeriod"/>
            </a:pPr>
            <a:r>
              <a:rPr lang="en-US"/>
              <a:t>Each word then takes a weighted sum of the representations of all words, using these probabilities. This means it combines the information from all words, focusing more on the important ones.</a:t>
            </a:r>
          </a:p>
          <a:p>
            <a:r>
              <a:rPr lang="en-US" b="1"/>
              <a:t>Example:</a:t>
            </a:r>
          </a:p>
          <a:p>
            <a:r>
              <a:rPr lang="en-US"/>
              <a:t>Imagine the sentence: "The cat sat on the mat."</a:t>
            </a:r>
          </a:p>
          <a:p>
            <a:pPr>
              <a:buFont typeface="Arial" panose="020B0604020202020204" pitchFamily="34" charset="0"/>
              <a:buChar char="•"/>
            </a:pPr>
            <a:r>
              <a:rPr lang="en-US"/>
              <a:t>When processing "sat," the model might pay more attention to "cat" and "mat" because they give more context to the action of sitting.</a:t>
            </a:r>
          </a:p>
          <a:p>
            <a:r>
              <a:rPr lang="en-US" b="1"/>
              <a:t>Steps in Self-Attention:</a:t>
            </a:r>
          </a:p>
          <a:p>
            <a:pPr>
              <a:buFont typeface="+mj-lt"/>
              <a:buAutoNum type="arabicPeriod"/>
            </a:pPr>
            <a:r>
              <a:rPr lang="en-US" b="1"/>
              <a:t>Query, Key, Value Vectors:</a:t>
            </a:r>
            <a:r>
              <a:rPr lang="en-US"/>
              <a:t> For each word, create three vectors (query, key, and value) using learned weights.</a:t>
            </a:r>
          </a:p>
          <a:p>
            <a:pPr>
              <a:buFont typeface="+mj-lt"/>
              <a:buAutoNum type="arabicPeriod"/>
            </a:pPr>
            <a:r>
              <a:rPr lang="en-US" b="1"/>
              <a:t>Attention Scores:</a:t>
            </a:r>
            <a:r>
              <a:rPr lang="en-US"/>
              <a:t> Compute scores by taking the dot product of the query vector of one word with the key vectors of all words.</a:t>
            </a:r>
          </a:p>
          <a:p>
            <a:pPr>
              <a:buFont typeface="+mj-lt"/>
              <a:buAutoNum type="arabicPeriod"/>
            </a:pPr>
            <a:r>
              <a:rPr lang="en-US" b="1" err="1"/>
              <a:t>Softmax</a:t>
            </a:r>
            <a:r>
              <a:rPr lang="en-US" b="1"/>
              <a:t>:</a:t>
            </a:r>
            <a:r>
              <a:rPr lang="en-US"/>
              <a:t> Apply the </a:t>
            </a:r>
            <a:r>
              <a:rPr lang="en-US" err="1"/>
              <a:t>softmax</a:t>
            </a:r>
            <a:r>
              <a:rPr lang="en-US"/>
              <a:t> function to these scores to get the attention weights.</a:t>
            </a:r>
          </a:p>
          <a:p>
            <a:pPr>
              <a:buFont typeface="+mj-lt"/>
              <a:buAutoNum type="arabicPeriod"/>
            </a:pPr>
            <a:r>
              <a:rPr lang="en-US" b="1"/>
              <a:t>Weighted Sum:</a:t>
            </a:r>
            <a:r>
              <a:rPr lang="en-US"/>
              <a:t> Multiply each value vector by the corresponding attention weight and sum them up to get the final representation for each word.</a:t>
            </a:r>
          </a:p>
          <a:p>
            <a:r>
              <a:rPr lang="en-US" b="1"/>
              <a:t>Why It’s Useful:</a:t>
            </a:r>
          </a:p>
          <a:p>
            <a:pPr>
              <a:buFont typeface="Arial" panose="020B0604020202020204" pitchFamily="34" charset="0"/>
              <a:buChar char="•"/>
            </a:pPr>
            <a:r>
              <a:rPr lang="en-US" b="1"/>
              <a:t>Captures Dependencies:</a:t>
            </a:r>
            <a:r>
              <a:rPr lang="en-US"/>
              <a:t> Self-attention captures relationships between all words in a sentence, regardless of their distance from each other.</a:t>
            </a:r>
          </a:p>
          <a:p>
            <a:pPr>
              <a:buFont typeface="Arial" panose="020B0604020202020204" pitchFamily="34" charset="0"/>
              <a:buChar char="•"/>
            </a:pPr>
            <a:r>
              <a:rPr lang="en-US" b="1"/>
              <a:t>Parallelizable:</a:t>
            </a:r>
            <a:r>
              <a:rPr lang="en-US"/>
              <a:t> Unlike recurrent models, self-attention can be computed in parallel, making it efficient for processing long sequences.</a:t>
            </a:r>
          </a:p>
          <a:p>
            <a:r>
              <a:rPr lang="en-US"/>
              <a:t>By using self-attention, models can better understand the context and relationships between words, leading to improved performance in tasks like translation, summarization, and more.</a:t>
            </a:r>
          </a:p>
          <a:p>
            <a:endParaRPr lang="en-US" b="1"/>
          </a:p>
          <a:p>
            <a:endParaRPr lang="en-US" b="1"/>
          </a:p>
          <a:p>
            <a:r>
              <a:rPr lang="en-US" b="1"/>
              <a:t>---------------------------------------------------------------------------------------------------------------------------------------------------------------------------------------------------------------------------------------------------------</a:t>
            </a:r>
            <a:br>
              <a:rPr lang="en-US" b="1"/>
            </a:br>
            <a:endParaRPr lang="en-US" b="1"/>
          </a:p>
          <a:p>
            <a:br>
              <a:rPr lang="en-US" b="1"/>
            </a:br>
            <a:r>
              <a:rPr lang="en-US" b="1"/>
              <a:t>Multi-Head Attention Explanation</a:t>
            </a:r>
          </a:p>
          <a:p>
            <a:pPr>
              <a:buFont typeface="+mj-lt"/>
              <a:buAutoNum type="arabicPeriod"/>
            </a:pPr>
            <a:r>
              <a:rPr lang="en-US" b="1"/>
              <a:t>Attention Mechanism:</a:t>
            </a:r>
            <a:endParaRPr lang="en-US"/>
          </a:p>
          <a:p>
            <a:pPr marL="742950" lvl="1" indent="-285750">
              <a:buFont typeface="+mj-lt"/>
              <a:buAutoNum type="arabicPeriod"/>
            </a:pPr>
            <a:r>
              <a:rPr lang="en-US"/>
              <a:t>Focuses on different parts of the input sequence to determine which tokens are relevant to each other.</a:t>
            </a:r>
          </a:p>
          <a:p>
            <a:pPr marL="742950" lvl="1" indent="-285750">
              <a:buFont typeface="+mj-lt"/>
              <a:buAutoNum type="arabicPeriod"/>
            </a:pPr>
            <a:r>
              <a:rPr lang="en-US"/>
              <a:t>Calculates attention scores, which weigh the importance of different tokens relative to each other.</a:t>
            </a:r>
          </a:p>
          <a:p>
            <a:pPr>
              <a:buFont typeface="+mj-lt"/>
              <a:buAutoNum type="arabicPeriod"/>
            </a:pPr>
            <a:r>
              <a:rPr lang="en-US" b="1"/>
              <a:t>Multi-Head Mechanism:</a:t>
            </a:r>
            <a:endParaRPr lang="en-US"/>
          </a:p>
          <a:p>
            <a:pPr marL="742950" lvl="1" indent="-285750">
              <a:buFont typeface="+mj-lt"/>
              <a:buAutoNum type="arabicPeriod"/>
            </a:pPr>
            <a:r>
              <a:rPr lang="en-US"/>
              <a:t>Uses several attention mechanisms (heads) in parallel.</a:t>
            </a:r>
          </a:p>
          <a:p>
            <a:pPr marL="742950" lvl="1" indent="-285750">
              <a:buFont typeface="+mj-lt"/>
              <a:buAutoNum type="arabicPeriod"/>
            </a:pPr>
            <a:r>
              <a:rPr lang="en-US"/>
              <a:t>Each head operates on a different subspace of the input, capturing various aspects of the relationships between tokens.</a:t>
            </a:r>
          </a:p>
          <a:p>
            <a:pPr marL="742950" lvl="1" indent="-285750">
              <a:buFont typeface="+mj-lt"/>
              <a:buAutoNum type="arabicPeriod"/>
            </a:pPr>
            <a:r>
              <a:rPr lang="en-US"/>
              <a:t>The outputs of all heads are concatenated and linearly transformed to produce the final result.</a:t>
            </a:r>
          </a:p>
          <a:p>
            <a:endParaRPr lang="en-US"/>
          </a:p>
          <a:p>
            <a:r>
              <a:rPr lang="en-US" b="1"/>
              <a:t>Difference Between Masked Multi-Head Attention and Multi-Head Attention</a:t>
            </a:r>
          </a:p>
          <a:p>
            <a:r>
              <a:rPr lang="en-US" b="1"/>
              <a:t>Masked Multi-Head Attention:</a:t>
            </a:r>
            <a:endParaRPr lang="en-US"/>
          </a:p>
          <a:p>
            <a:pPr>
              <a:buFont typeface="Arial" panose="020B0604020202020204" pitchFamily="34" charset="0"/>
              <a:buChar char="•"/>
            </a:pPr>
            <a:r>
              <a:rPr lang="en-US" b="1"/>
              <a:t>Purpose:</a:t>
            </a:r>
            <a:r>
              <a:rPr lang="en-US"/>
              <a:t> Used in the decoder to ensure that predictions for a given position can depend only on known outputs at positions before it.</a:t>
            </a:r>
          </a:p>
          <a:p>
            <a:pPr>
              <a:buFont typeface="Arial" panose="020B0604020202020204" pitchFamily="34" charset="0"/>
              <a:buChar char="•"/>
            </a:pPr>
            <a:r>
              <a:rPr lang="en-US" b="1"/>
              <a:t>Function:</a:t>
            </a:r>
            <a:r>
              <a:rPr lang="en-US"/>
              <a:t> Masks future tokens in the sequence to prevent the model from "seeing" them, ensuring it can only attend to previous tokens and itself.</a:t>
            </a:r>
          </a:p>
          <a:p>
            <a:r>
              <a:rPr lang="en-US" b="1"/>
              <a:t>Multi-Head Attention:</a:t>
            </a:r>
            <a:endParaRPr lang="en-US"/>
          </a:p>
          <a:p>
            <a:pPr>
              <a:buFont typeface="Arial" panose="020B0604020202020204" pitchFamily="34" charset="0"/>
              <a:buChar char="•"/>
            </a:pPr>
            <a:r>
              <a:rPr lang="en-US" b="1"/>
              <a:t>Purpose:</a:t>
            </a:r>
            <a:r>
              <a:rPr lang="en-US"/>
              <a:t> Used in both the encoder and decoder to allow the model to focus on different parts of the input sequence simultaneously.</a:t>
            </a:r>
          </a:p>
          <a:p>
            <a:pPr>
              <a:buFont typeface="Arial" panose="020B0604020202020204" pitchFamily="34" charset="0"/>
              <a:buChar char="•"/>
            </a:pPr>
            <a:r>
              <a:rPr lang="en-US" b="1"/>
              <a:t>Function:</a:t>
            </a:r>
            <a:r>
              <a:rPr lang="en-US"/>
              <a:t> Allows each position to attend to all positions in the input sequence, enabling the model to capture relationships across the entire sequence.</a:t>
            </a:r>
          </a:p>
          <a:p>
            <a:r>
              <a:rPr lang="en-US"/>
              <a:t>In summary, the primary difference lies in the masking: Masked Multi-Head Attention restricts attention to previous and current positions (used in the decoder), while Multi-Head Attention can attend to all positions (used in both the encoder and the decoder's encoder-decoder attention).</a:t>
            </a:r>
          </a:p>
          <a:p>
            <a:endParaRPr lang="en-IL"/>
          </a:p>
        </p:txBody>
      </p:sp>
      <p:sp>
        <p:nvSpPr>
          <p:cNvPr id="4" name="Slide Number Placeholder 3"/>
          <p:cNvSpPr>
            <a:spLocks noGrp="1"/>
          </p:cNvSpPr>
          <p:nvPr>
            <p:ph type="sldNum" sz="quarter" idx="5"/>
          </p:nvPr>
        </p:nvSpPr>
        <p:spPr/>
        <p:txBody>
          <a:bodyPr/>
          <a:lstStyle/>
          <a:p>
            <a:fld id="{074DBB30-99CC-4C16-9E9C-E88398FD1E28}" type="slidenum">
              <a:rPr lang="en-IL" smtClean="0"/>
              <a:t>14</a:t>
            </a:fld>
            <a:endParaRPr lang="en-IL"/>
          </a:p>
        </p:txBody>
      </p:sp>
    </p:spTree>
    <p:extLst>
      <p:ext uri="{BB962C8B-B14F-4D97-AF65-F5344CB8AC3E}">
        <p14:creationId xmlns:p14="http://schemas.microsoft.com/office/powerpoint/2010/main" val="1056045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27725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6461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25743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21036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2904053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39368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66225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64863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581709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888736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8/12/2024</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33894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8/12/2024</a:t>
            </a:fld>
            <a:endParaRPr lang="en-US"/>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a:p>
        </p:txBody>
      </p:sp>
    </p:spTree>
    <p:extLst>
      <p:ext uri="{BB962C8B-B14F-4D97-AF65-F5344CB8AC3E}">
        <p14:creationId xmlns:p14="http://schemas.microsoft.com/office/powerpoint/2010/main" val="15729801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10.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B5B2D-EEF1-BA89-FEB1-880EEB028630}"/>
              </a:ext>
            </a:extLst>
          </p:cNvPr>
          <p:cNvPicPr>
            <a:picLocks noChangeAspect="1"/>
          </p:cNvPicPr>
          <p:nvPr/>
        </p:nvPicPr>
        <p:blipFill>
          <a:blip r:embed="rId2"/>
          <a:srcRect t="5874" b="37876"/>
          <a:stretch/>
        </p:blipFill>
        <p:spPr>
          <a:xfrm>
            <a:off x="21" y="11"/>
            <a:ext cx="12191979" cy="6857989"/>
          </a:xfrm>
          <a:prstGeom prst="rect">
            <a:avLst/>
          </a:prstGeom>
        </p:spPr>
      </p:pic>
      <p:sp>
        <p:nvSpPr>
          <p:cNvPr id="2" name="Title"/>
          <p:cNvSpPr>
            <a:spLocks noGrp="1"/>
          </p:cNvSpPr>
          <p:nvPr>
            <p:ph type="ctrTitle"/>
          </p:nvPr>
        </p:nvSpPr>
        <p:spPr>
          <a:xfrm>
            <a:off x="602028" y="840566"/>
            <a:ext cx="7017804" cy="3952935"/>
          </a:xfrm>
        </p:spPr>
        <p:txBody>
          <a:bodyPr>
            <a:normAutofit fontScale="90000"/>
          </a:bodyPr>
          <a:lstStyle/>
          <a:p>
            <a:pPr>
              <a:lnSpc>
                <a:spcPct val="150000"/>
              </a:lnSpc>
            </a:pPr>
            <a:r>
              <a:rPr lang="en-US" sz="3600" b="1" dirty="0">
                <a:solidFill>
                  <a:schemeClr val="tx1">
                    <a:lumMod val="75000"/>
                    <a:lumOff val="25000"/>
                  </a:schemeClr>
                </a:solidFill>
                <a:cs typeface="Arial"/>
              </a:rPr>
              <a:t>DS-</a:t>
            </a:r>
            <a:r>
              <a:rPr lang="en-US" sz="3600" b="1" dirty="0" err="1">
                <a:solidFill>
                  <a:schemeClr val="tx1">
                    <a:lumMod val="75000"/>
                    <a:lumOff val="25000"/>
                  </a:schemeClr>
                </a:solidFill>
                <a:cs typeface="Arial"/>
              </a:rPr>
              <a:t>TransUNet</a:t>
            </a:r>
            <a:r>
              <a:rPr lang="en-US" sz="3600" b="1" dirty="0">
                <a:solidFill>
                  <a:schemeClr val="tx1">
                    <a:lumMod val="75000"/>
                    <a:lumOff val="25000"/>
                  </a:schemeClr>
                </a:solidFill>
                <a:cs typeface="Arial"/>
              </a:rPr>
              <a:t>: Dual </a:t>
            </a:r>
            <a:r>
              <a:rPr lang="en-US" sz="3600" b="1" dirty="0" err="1">
                <a:solidFill>
                  <a:schemeClr val="tx1">
                    <a:lumMod val="75000"/>
                    <a:lumOff val="25000"/>
                  </a:schemeClr>
                </a:solidFill>
                <a:cs typeface="Arial"/>
              </a:rPr>
              <a:t>Swin</a:t>
            </a:r>
            <a:r>
              <a:rPr lang="en-US" sz="3600" b="1" dirty="0">
                <a:solidFill>
                  <a:schemeClr val="tx1">
                    <a:lumMod val="75000"/>
                    <a:lumOff val="25000"/>
                  </a:schemeClr>
                </a:solidFill>
                <a:cs typeface="Arial"/>
              </a:rPr>
              <a:t> </a:t>
            </a:r>
            <a:endParaRPr lang="en-US" sz="3600" b="1" dirty="0">
              <a:solidFill>
                <a:schemeClr val="tx1">
                  <a:lumMod val="75000"/>
                  <a:lumOff val="25000"/>
                </a:schemeClr>
              </a:solidFill>
            </a:endParaRPr>
          </a:p>
          <a:p>
            <a:pPr>
              <a:lnSpc>
                <a:spcPct val="150000"/>
              </a:lnSpc>
            </a:pPr>
            <a:r>
              <a:rPr lang="en-US" sz="3600" b="1" dirty="0">
                <a:solidFill>
                  <a:schemeClr val="tx1">
                    <a:lumMod val="75000"/>
                    <a:lumOff val="25000"/>
                  </a:schemeClr>
                </a:solidFill>
                <a:cs typeface="Arial"/>
              </a:rPr>
              <a:t>Transformer U-Net </a:t>
            </a:r>
            <a:endParaRPr lang="en-US" sz="3600" b="1" dirty="0">
              <a:solidFill>
                <a:schemeClr val="tx1">
                  <a:lumMod val="75000"/>
                  <a:lumOff val="25000"/>
                </a:schemeClr>
              </a:solidFill>
            </a:endParaRPr>
          </a:p>
          <a:p>
            <a:pPr>
              <a:lnSpc>
                <a:spcPct val="150000"/>
              </a:lnSpc>
            </a:pPr>
            <a:r>
              <a:rPr lang="en-US" sz="3600" b="1" dirty="0">
                <a:solidFill>
                  <a:schemeClr val="tx1">
                    <a:lumMod val="75000"/>
                    <a:lumOff val="25000"/>
                  </a:schemeClr>
                </a:solidFill>
                <a:cs typeface="Arial"/>
              </a:rPr>
              <a:t>for Medical Image Segmentation</a:t>
            </a:r>
            <a:br>
              <a:rPr lang="en-US" sz="3200" b="1" dirty="0">
                <a:solidFill>
                  <a:schemeClr val="tx1">
                    <a:lumMod val="75000"/>
                    <a:lumOff val="25000"/>
                  </a:schemeClr>
                </a:solidFill>
                <a:latin typeface="Arial"/>
                <a:cs typeface="Arial"/>
              </a:rPr>
            </a:br>
            <a:br>
              <a:rPr lang="en-US" sz="3200" b="1" i="1" dirty="0">
                <a:solidFill>
                  <a:schemeClr val="tx1">
                    <a:lumMod val="75000"/>
                    <a:lumOff val="25000"/>
                  </a:schemeClr>
                </a:solidFill>
                <a:latin typeface="Arial"/>
                <a:cs typeface="Arial"/>
              </a:rPr>
            </a:br>
            <a:r>
              <a:rPr lang="en-US" sz="3200" b="1" dirty="0" err="1">
                <a:solidFill>
                  <a:schemeClr val="tx1">
                    <a:lumMod val="75000"/>
                    <a:lumOff val="25000"/>
                  </a:schemeClr>
                </a:solidFill>
                <a:latin typeface="+mn-lt"/>
                <a:cs typeface="Arial"/>
              </a:rPr>
              <a:t>Amne</a:t>
            </a:r>
            <a:r>
              <a:rPr lang="en-US" sz="3200" b="1" dirty="0">
                <a:solidFill>
                  <a:schemeClr val="tx1">
                    <a:lumMod val="75000"/>
                    <a:lumOff val="25000"/>
                  </a:schemeClr>
                </a:solidFill>
                <a:latin typeface="+mn-lt"/>
                <a:cs typeface="Arial"/>
              </a:rPr>
              <a:t> </a:t>
            </a:r>
            <a:r>
              <a:rPr lang="en-US" sz="3200" b="1" dirty="0" err="1">
                <a:solidFill>
                  <a:schemeClr val="tx1">
                    <a:lumMod val="75000"/>
                    <a:lumOff val="25000"/>
                  </a:schemeClr>
                </a:solidFill>
                <a:latin typeface="+mn-lt"/>
                <a:cs typeface="Arial"/>
              </a:rPr>
              <a:t>Slame</a:t>
            </a:r>
            <a:r>
              <a:rPr lang="en-US" sz="3200" b="1" dirty="0">
                <a:solidFill>
                  <a:schemeClr val="tx1">
                    <a:lumMod val="75000"/>
                    <a:lumOff val="25000"/>
                  </a:schemeClr>
                </a:solidFill>
                <a:latin typeface="+mn-lt"/>
                <a:cs typeface="Arial"/>
              </a:rPr>
              <a:t> 322732561</a:t>
            </a:r>
            <a:br>
              <a:rPr lang="en-US" sz="3200" b="1" dirty="0">
                <a:solidFill>
                  <a:schemeClr val="tx1">
                    <a:lumMod val="75000"/>
                    <a:lumOff val="25000"/>
                  </a:schemeClr>
                </a:solidFill>
                <a:latin typeface="+mn-lt"/>
                <a:cs typeface="Arial"/>
              </a:rPr>
            </a:br>
            <a:r>
              <a:rPr lang="en-US" sz="3200" b="1" dirty="0">
                <a:solidFill>
                  <a:schemeClr val="tx1">
                    <a:lumMod val="75000"/>
                    <a:lumOff val="25000"/>
                  </a:schemeClr>
                </a:solidFill>
                <a:latin typeface="+mn-lt"/>
                <a:cs typeface="Arial"/>
              </a:rPr>
              <a:t>Danial </a:t>
            </a:r>
            <a:r>
              <a:rPr lang="en-US" sz="3200" b="1" dirty="0" err="1">
                <a:solidFill>
                  <a:schemeClr val="tx1">
                    <a:lumMod val="75000"/>
                    <a:lumOff val="25000"/>
                  </a:schemeClr>
                </a:solidFill>
                <a:latin typeface="+mn-lt"/>
                <a:cs typeface="Arial"/>
              </a:rPr>
              <a:t>Jarrous</a:t>
            </a:r>
            <a:r>
              <a:rPr lang="en-US" sz="3200" b="1" dirty="0">
                <a:solidFill>
                  <a:schemeClr val="tx1">
                    <a:lumMod val="75000"/>
                    <a:lumOff val="25000"/>
                  </a:schemeClr>
                </a:solidFill>
                <a:latin typeface="+mn-lt"/>
                <a:cs typeface="Arial"/>
              </a:rPr>
              <a:t> 211844881</a:t>
            </a:r>
          </a:p>
        </p:txBody>
      </p:sp>
    </p:spTree>
    <p:extLst>
      <p:ext uri="{BB962C8B-B14F-4D97-AF65-F5344CB8AC3E}">
        <p14:creationId xmlns:p14="http://schemas.microsoft.com/office/powerpoint/2010/main" val="154483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EC5B12-9FF3-41FE-B789-2696F5195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תיבת טקסט 6">
            <a:extLst>
              <a:ext uri="{FF2B5EF4-FFF2-40B4-BE49-F238E27FC236}">
                <a16:creationId xmlns:a16="http://schemas.microsoft.com/office/drawing/2014/main" id="{47F9DBAB-65AE-0CF5-0D5F-2D14EF938A12}"/>
              </a:ext>
            </a:extLst>
          </p:cNvPr>
          <p:cNvSpPr txBox="1"/>
          <p:nvPr/>
        </p:nvSpPr>
        <p:spPr>
          <a:xfrm>
            <a:off x="704270" y="1581462"/>
            <a:ext cx="3024762" cy="368758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000" b="1" kern="1200">
                <a:solidFill>
                  <a:schemeClr val="tx2"/>
                </a:solidFill>
                <a:latin typeface="+mj-lt"/>
                <a:ea typeface="+mj-ea"/>
                <a:cs typeface="+mj-cs"/>
              </a:rPr>
              <a:t>Current Methods in Medical Image Segmentation</a:t>
            </a:r>
          </a:p>
        </p:txBody>
      </p:sp>
      <p:cxnSp>
        <p:nvCxnSpPr>
          <p:cNvPr id="14" name="Straight Connector 13">
            <a:extLst>
              <a:ext uri="{FF2B5EF4-FFF2-40B4-BE49-F238E27FC236}">
                <a16:creationId xmlns:a16="http://schemas.microsoft.com/office/drawing/2014/main" id="{4FCEE13B-EFB1-46F2-BC11-110F05BFB6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9630" y="1852474"/>
            <a:ext cx="0" cy="3394558"/>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C881196-D371-2A31-29D1-BF9E8B157A1B}"/>
              </a:ext>
            </a:extLst>
          </p:cNvPr>
          <p:cNvSpPr>
            <a:spLocks/>
          </p:cNvSpPr>
          <p:nvPr/>
        </p:nvSpPr>
        <p:spPr>
          <a:xfrm>
            <a:off x="5534607" y="2397627"/>
            <a:ext cx="5566087" cy="2547426"/>
          </a:xfrm>
          <a:prstGeom prst="rect">
            <a:avLst/>
          </a:prstGeom>
        </p:spPr>
        <p:txBody>
          <a:bodyPr vert="horz" lIns="91440" tIns="45720" rIns="91440" bIns="45720" rtlCol="0" anchor="t">
            <a:normAutofit/>
          </a:bodyPr>
          <a:lstStyle/>
          <a:p>
            <a:pPr defTabSz="557784">
              <a:spcAft>
                <a:spcPts val="600"/>
              </a:spcAft>
            </a:pPr>
            <a:endParaRPr lang="en-US" sz="1098" kern="1200">
              <a:solidFill>
                <a:schemeClr val="tx1"/>
              </a:solidFill>
              <a:latin typeface="+mn-lt"/>
              <a:ea typeface="+mn-ea"/>
              <a:cs typeface="+mn-cs"/>
            </a:endParaRPr>
          </a:p>
          <a:p>
            <a:pPr defTabSz="557784">
              <a:spcAft>
                <a:spcPts val="600"/>
              </a:spcAft>
            </a:pPr>
            <a:endParaRPr lang="en-US" sz="1098" b="1" kern="1200">
              <a:solidFill>
                <a:schemeClr val="tx1"/>
              </a:solidFill>
              <a:latin typeface="+mn-lt"/>
              <a:ea typeface="+mn-ea"/>
              <a:cs typeface="+mn-cs"/>
            </a:endParaRPr>
          </a:p>
          <a:p>
            <a:pPr defTabSz="557784">
              <a:spcAft>
                <a:spcPts val="600"/>
              </a:spcAft>
            </a:pPr>
            <a:endParaRPr lang="en-US" sz="1098" b="1" kern="1200">
              <a:solidFill>
                <a:schemeClr val="tx1"/>
              </a:solidFill>
              <a:latin typeface="+mn-lt"/>
              <a:ea typeface="+mn-ea"/>
              <a:cs typeface="+mn-cs"/>
            </a:endParaRPr>
          </a:p>
          <a:p>
            <a:pPr>
              <a:spcAft>
                <a:spcPts val="600"/>
              </a:spcAft>
            </a:pPr>
            <a:endParaRPr lang="en-US" b="1"/>
          </a:p>
        </p:txBody>
      </p:sp>
      <p:sp>
        <p:nvSpPr>
          <p:cNvPr id="6" name="תיבת טקסט 5">
            <a:extLst>
              <a:ext uri="{FF2B5EF4-FFF2-40B4-BE49-F238E27FC236}">
                <a16:creationId xmlns:a16="http://schemas.microsoft.com/office/drawing/2014/main" id="{CD0FE9D1-E988-B57E-DD65-1614B6B43AE3}"/>
              </a:ext>
            </a:extLst>
          </p:cNvPr>
          <p:cNvSpPr txBox="1"/>
          <p:nvPr/>
        </p:nvSpPr>
        <p:spPr>
          <a:xfrm>
            <a:off x="5141104" y="2179144"/>
            <a:ext cx="5223987" cy="3184846"/>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marL="171450" indent="-171450" defTabSz="557784">
              <a:spcAft>
                <a:spcPts val="600"/>
              </a:spcAft>
              <a:buFont typeface="Arial" panose="020B0604020202020204" pitchFamily="34" charset="0"/>
              <a:buChar char="•"/>
            </a:pPr>
            <a:r>
              <a:rPr lang="he-IL" sz="1400" kern="1200" err="1">
                <a:solidFill>
                  <a:schemeClr val="tx1"/>
                </a:solidFill>
                <a:ea typeface="+mn-lt"/>
              </a:rPr>
              <a:t>In</a:t>
            </a:r>
            <a:r>
              <a:rPr lang="he-IL" sz="1400" kern="1200">
                <a:solidFill>
                  <a:schemeClr val="tx1"/>
                </a:solidFill>
                <a:ea typeface="+mn-lt"/>
              </a:rPr>
              <a:t> </a:t>
            </a:r>
            <a:r>
              <a:rPr lang="he-IL" sz="1400" kern="1200" err="1">
                <a:solidFill>
                  <a:schemeClr val="tx1"/>
                </a:solidFill>
                <a:ea typeface="+mn-lt"/>
              </a:rPr>
              <a:t>this</a:t>
            </a:r>
            <a:r>
              <a:rPr lang="he-IL" sz="1400" kern="1200">
                <a:solidFill>
                  <a:schemeClr val="tx1"/>
                </a:solidFill>
                <a:ea typeface="+mn-lt"/>
              </a:rPr>
              <a:t> </a:t>
            </a:r>
            <a:r>
              <a:rPr lang="he-IL" sz="1400" kern="1200" err="1">
                <a:solidFill>
                  <a:schemeClr val="tx1"/>
                </a:solidFill>
                <a:ea typeface="+mn-lt"/>
              </a:rPr>
              <a:t>section</a:t>
            </a:r>
            <a:r>
              <a:rPr lang="he-IL" sz="1400" kern="1200">
                <a:solidFill>
                  <a:schemeClr val="tx1"/>
                </a:solidFill>
                <a:ea typeface="+mn-lt"/>
              </a:rPr>
              <a:t>, </a:t>
            </a:r>
            <a:r>
              <a:rPr lang="he-IL" sz="1400" kern="1200" err="1">
                <a:solidFill>
                  <a:schemeClr val="tx1"/>
                </a:solidFill>
                <a:ea typeface="+mn-lt"/>
              </a:rPr>
              <a:t>we'll</a:t>
            </a:r>
            <a:r>
              <a:rPr lang="he-IL" sz="1400" kern="1200">
                <a:solidFill>
                  <a:schemeClr val="tx1"/>
                </a:solidFill>
                <a:ea typeface="+mn-lt"/>
              </a:rPr>
              <a:t> </a:t>
            </a:r>
            <a:r>
              <a:rPr lang="he-IL" sz="1400" kern="1200" err="1">
                <a:solidFill>
                  <a:schemeClr val="tx1"/>
                </a:solidFill>
                <a:ea typeface="+mn-lt"/>
              </a:rPr>
              <a:t>cover</a:t>
            </a:r>
            <a:r>
              <a:rPr lang="he-IL" sz="1400" kern="1200">
                <a:solidFill>
                  <a:schemeClr val="tx1"/>
                </a:solidFill>
                <a:ea typeface="+mn-lt"/>
              </a:rPr>
              <a:t> </a:t>
            </a:r>
            <a:r>
              <a:rPr lang="he-IL" sz="1400" kern="1200" err="1">
                <a:solidFill>
                  <a:schemeClr val="tx1"/>
                </a:solidFill>
                <a:ea typeface="+mn-lt"/>
              </a:rPr>
              <a:t>the</a:t>
            </a:r>
            <a:r>
              <a:rPr lang="he-IL" sz="1400" kern="1200">
                <a:solidFill>
                  <a:schemeClr val="tx1"/>
                </a:solidFill>
                <a:ea typeface="+mn-lt"/>
              </a:rPr>
              <a:t> </a:t>
            </a:r>
            <a:r>
              <a:rPr lang="he-IL" sz="1400" kern="1200" err="1">
                <a:solidFill>
                  <a:schemeClr val="tx1"/>
                </a:solidFill>
                <a:ea typeface="+mn-lt"/>
              </a:rPr>
              <a:t>most</a:t>
            </a:r>
            <a:r>
              <a:rPr lang="he-IL" sz="1400" kern="1200">
                <a:solidFill>
                  <a:schemeClr val="tx1"/>
                </a:solidFill>
                <a:ea typeface="+mn-lt"/>
              </a:rPr>
              <a:t> </a:t>
            </a:r>
            <a:r>
              <a:rPr lang="he-IL" sz="1400" kern="1200" err="1">
                <a:solidFill>
                  <a:schemeClr val="tx1"/>
                </a:solidFill>
                <a:ea typeface="+mn-lt"/>
              </a:rPr>
              <a:t>prominent</a:t>
            </a:r>
            <a:r>
              <a:rPr lang="he-IL" sz="1400" kern="1200">
                <a:solidFill>
                  <a:schemeClr val="tx1"/>
                </a:solidFill>
                <a:ea typeface="+mn-lt"/>
              </a:rPr>
              <a:t> CNN-</a:t>
            </a:r>
            <a:r>
              <a:rPr lang="he-IL" sz="1400" kern="1200" err="1">
                <a:solidFill>
                  <a:schemeClr val="tx1"/>
                </a:solidFill>
                <a:ea typeface="+mn-lt"/>
              </a:rPr>
              <a:t>based</a:t>
            </a:r>
            <a:r>
              <a:rPr lang="he-IL" sz="1400" kern="1200">
                <a:solidFill>
                  <a:schemeClr val="tx1"/>
                </a:solidFill>
                <a:ea typeface="+mn-lt"/>
              </a:rPr>
              <a:t> </a:t>
            </a:r>
            <a:r>
              <a:rPr lang="he-IL" sz="1400" kern="1200" err="1">
                <a:solidFill>
                  <a:schemeClr val="tx1"/>
                </a:solidFill>
                <a:ea typeface="+mn-lt"/>
              </a:rPr>
              <a:t>methods</a:t>
            </a:r>
            <a:r>
              <a:rPr lang="he-IL" sz="1400" kern="1200">
                <a:solidFill>
                  <a:schemeClr val="tx1"/>
                </a:solidFill>
                <a:ea typeface="+mn-lt"/>
              </a:rPr>
              <a:t> </a:t>
            </a:r>
            <a:r>
              <a:rPr lang="he-IL" sz="1400" kern="1200" err="1">
                <a:solidFill>
                  <a:schemeClr val="tx1"/>
                </a:solidFill>
                <a:ea typeface="+mn-lt"/>
              </a:rPr>
              <a:t>for</a:t>
            </a:r>
            <a:r>
              <a:rPr lang="he-IL" sz="1400" kern="1200">
                <a:solidFill>
                  <a:schemeClr val="tx1"/>
                </a:solidFill>
                <a:ea typeface="+mn-lt"/>
              </a:rPr>
              <a:t> </a:t>
            </a:r>
            <a:r>
              <a:rPr lang="he-IL" sz="1400" kern="1200" err="1">
                <a:solidFill>
                  <a:schemeClr val="tx1"/>
                </a:solidFill>
                <a:ea typeface="+mn-lt"/>
              </a:rPr>
              <a:t>medical</a:t>
            </a:r>
            <a:r>
              <a:rPr lang="he-IL" sz="1400" kern="1200">
                <a:solidFill>
                  <a:schemeClr val="tx1"/>
                </a:solidFill>
                <a:ea typeface="+mn-lt"/>
              </a:rPr>
              <a:t> </a:t>
            </a:r>
            <a:r>
              <a:rPr lang="he-IL" sz="1400" kern="1200" err="1">
                <a:solidFill>
                  <a:schemeClr val="tx1"/>
                </a:solidFill>
                <a:ea typeface="+mn-lt"/>
              </a:rPr>
              <a:t>image</a:t>
            </a:r>
            <a:r>
              <a:rPr lang="he-IL" sz="1400" kern="1200">
                <a:solidFill>
                  <a:schemeClr val="tx1"/>
                </a:solidFill>
                <a:ea typeface="+mn-lt"/>
              </a:rPr>
              <a:t> </a:t>
            </a:r>
            <a:r>
              <a:rPr lang="he-IL" sz="1400" kern="1200" err="1">
                <a:solidFill>
                  <a:schemeClr val="tx1"/>
                </a:solidFill>
                <a:ea typeface="+mn-lt"/>
              </a:rPr>
              <a:t>segmentation</a:t>
            </a:r>
            <a:r>
              <a:rPr lang="he-IL" sz="1400" kern="1200">
                <a:solidFill>
                  <a:schemeClr val="tx1"/>
                </a:solidFill>
                <a:ea typeface="+mn-lt"/>
              </a:rPr>
              <a:t>, </a:t>
            </a:r>
            <a:r>
              <a:rPr lang="he-IL" sz="1400" kern="1200" err="1">
                <a:solidFill>
                  <a:schemeClr val="tx1"/>
                </a:solidFill>
                <a:ea typeface="+mn-lt"/>
              </a:rPr>
              <a:t>explore</a:t>
            </a:r>
            <a:r>
              <a:rPr lang="he-IL" sz="1400" kern="1200">
                <a:solidFill>
                  <a:schemeClr val="tx1"/>
                </a:solidFill>
                <a:ea typeface="+mn-lt"/>
              </a:rPr>
              <a:t> </a:t>
            </a:r>
            <a:r>
              <a:rPr lang="he-IL" sz="1400" kern="1200" err="1">
                <a:solidFill>
                  <a:schemeClr val="tx1"/>
                </a:solidFill>
                <a:ea typeface="+mn-lt"/>
              </a:rPr>
              <a:t>recent</a:t>
            </a:r>
            <a:r>
              <a:rPr lang="he-IL" sz="1400" kern="1200">
                <a:solidFill>
                  <a:schemeClr val="tx1"/>
                </a:solidFill>
                <a:ea typeface="+mn-lt"/>
              </a:rPr>
              <a:t> </a:t>
            </a:r>
            <a:r>
              <a:rPr lang="he-IL" sz="1400" kern="1200" err="1">
                <a:solidFill>
                  <a:schemeClr val="tx1"/>
                </a:solidFill>
                <a:ea typeface="+mn-lt"/>
              </a:rPr>
              <a:t>developments</a:t>
            </a:r>
            <a:r>
              <a:rPr lang="he-IL" sz="1400" kern="1200">
                <a:solidFill>
                  <a:schemeClr val="tx1"/>
                </a:solidFill>
                <a:ea typeface="+mn-lt"/>
              </a:rPr>
              <a:t> </a:t>
            </a:r>
            <a:r>
              <a:rPr lang="he-IL" sz="1400" kern="1200" err="1">
                <a:solidFill>
                  <a:schemeClr val="tx1"/>
                </a:solidFill>
                <a:ea typeface="+mn-lt"/>
              </a:rPr>
              <a:t>in</a:t>
            </a:r>
            <a:r>
              <a:rPr lang="he-IL" sz="1400" kern="1200">
                <a:solidFill>
                  <a:schemeClr val="tx1"/>
                </a:solidFill>
                <a:ea typeface="+mn-lt"/>
              </a:rPr>
              <a:t> </a:t>
            </a:r>
            <a:r>
              <a:rPr lang="he-IL" sz="1400" kern="1200" err="1">
                <a:solidFill>
                  <a:schemeClr val="tx1"/>
                </a:solidFill>
                <a:ea typeface="+mn-lt"/>
              </a:rPr>
              <a:t>vision</a:t>
            </a:r>
            <a:r>
              <a:rPr lang="he-IL" sz="1400" kern="1200">
                <a:solidFill>
                  <a:schemeClr val="tx1"/>
                </a:solidFill>
                <a:ea typeface="+mn-lt"/>
              </a:rPr>
              <a:t> </a:t>
            </a:r>
            <a:r>
              <a:rPr lang="he-IL" sz="1400" kern="1200" err="1">
                <a:solidFill>
                  <a:schemeClr val="tx1"/>
                </a:solidFill>
                <a:ea typeface="+mn-lt"/>
              </a:rPr>
              <a:t>transformers</a:t>
            </a:r>
            <a:r>
              <a:rPr lang="he-IL" sz="1400" kern="1200">
                <a:solidFill>
                  <a:schemeClr val="tx1"/>
                </a:solidFill>
                <a:ea typeface="+mn-lt"/>
              </a:rPr>
              <a:t>, </a:t>
            </a:r>
            <a:r>
              <a:rPr lang="he-IL" sz="1400" kern="1200" err="1">
                <a:solidFill>
                  <a:schemeClr val="tx1"/>
                </a:solidFill>
                <a:ea typeface="+mn-lt"/>
              </a:rPr>
              <a:t>especially</a:t>
            </a:r>
            <a:r>
              <a:rPr lang="he-IL" sz="1400" kern="1200">
                <a:solidFill>
                  <a:schemeClr val="tx1"/>
                </a:solidFill>
                <a:ea typeface="+mn-lt"/>
              </a:rPr>
              <a:t> </a:t>
            </a:r>
            <a:r>
              <a:rPr lang="he-IL" sz="1400" kern="1200" err="1">
                <a:solidFill>
                  <a:schemeClr val="tx1"/>
                </a:solidFill>
                <a:ea typeface="+mn-lt"/>
              </a:rPr>
              <a:t>in</a:t>
            </a:r>
            <a:r>
              <a:rPr lang="he-IL" sz="1400" kern="1200">
                <a:solidFill>
                  <a:schemeClr val="tx1"/>
                </a:solidFill>
                <a:ea typeface="+mn-lt"/>
              </a:rPr>
              <a:t> </a:t>
            </a:r>
            <a:r>
              <a:rPr lang="he-IL" sz="1400" kern="1200" err="1">
                <a:solidFill>
                  <a:schemeClr val="tx1"/>
                </a:solidFill>
                <a:ea typeface="+mn-lt"/>
              </a:rPr>
              <a:t>segmentation</a:t>
            </a:r>
            <a:r>
              <a:rPr lang="he-IL" sz="1400" kern="1200">
                <a:solidFill>
                  <a:schemeClr val="tx1"/>
                </a:solidFill>
                <a:ea typeface="+mn-lt"/>
              </a:rPr>
              <a:t>, </a:t>
            </a:r>
            <a:r>
              <a:rPr lang="he-IL" sz="1400" kern="1200" err="1">
                <a:solidFill>
                  <a:schemeClr val="tx1"/>
                </a:solidFill>
                <a:ea typeface="+mn-lt"/>
              </a:rPr>
              <a:t>and</a:t>
            </a:r>
            <a:r>
              <a:rPr lang="he-IL" sz="1400" kern="1200">
                <a:solidFill>
                  <a:schemeClr val="tx1"/>
                </a:solidFill>
                <a:ea typeface="+mn-lt"/>
              </a:rPr>
              <a:t> </a:t>
            </a:r>
            <a:r>
              <a:rPr lang="he-IL" sz="1400" kern="1200" err="1">
                <a:solidFill>
                  <a:schemeClr val="tx1"/>
                </a:solidFill>
                <a:ea typeface="+mn-lt"/>
              </a:rPr>
              <a:t>review</a:t>
            </a:r>
            <a:r>
              <a:rPr lang="he-IL" sz="1400" kern="1200">
                <a:solidFill>
                  <a:schemeClr val="tx1"/>
                </a:solidFill>
                <a:ea typeface="+mn-lt"/>
              </a:rPr>
              <a:t> </a:t>
            </a:r>
            <a:r>
              <a:rPr lang="he-IL" sz="1400" kern="1200" err="1">
                <a:solidFill>
                  <a:schemeClr val="tx1"/>
                </a:solidFill>
                <a:ea typeface="+mn-lt"/>
              </a:rPr>
              <a:t>existing</a:t>
            </a:r>
            <a:r>
              <a:rPr lang="he-IL" sz="1400" kern="1200">
                <a:solidFill>
                  <a:schemeClr val="tx1"/>
                </a:solidFill>
                <a:ea typeface="+mn-lt"/>
              </a:rPr>
              <a:t> </a:t>
            </a:r>
            <a:r>
              <a:rPr lang="he-IL" sz="1400" kern="1200" err="1">
                <a:solidFill>
                  <a:schemeClr val="tx1"/>
                </a:solidFill>
                <a:ea typeface="+mn-lt"/>
              </a:rPr>
              <a:t>methods</a:t>
            </a:r>
            <a:r>
              <a:rPr lang="he-IL" sz="1400" kern="1200">
                <a:solidFill>
                  <a:schemeClr val="tx1"/>
                </a:solidFill>
                <a:ea typeface="+mn-lt"/>
              </a:rPr>
              <a:t> </a:t>
            </a:r>
            <a:r>
              <a:rPr lang="he-IL" sz="1400" kern="1200" err="1">
                <a:solidFill>
                  <a:schemeClr val="tx1"/>
                </a:solidFill>
                <a:ea typeface="+mn-lt"/>
              </a:rPr>
              <a:t>for</a:t>
            </a:r>
            <a:r>
              <a:rPr lang="he-IL" sz="1400" kern="1200">
                <a:solidFill>
                  <a:schemeClr val="tx1"/>
                </a:solidFill>
                <a:ea typeface="+mn-lt"/>
              </a:rPr>
              <a:t> </a:t>
            </a:r>
            <a:r>
              <a:rPr lang="he-IL" sz="1400" kern="1200" err="1">
                <a:solidFill>
                  <a:schemeClr val="tx1"/>
                </a:solidFill>
                <a:ea typeface="+mn-lt"/>
              </a:rPr>
              <a:t>multi-scale</a:t>
            </a:r>
            <a:r>
              <a:rPr lang="he-IL" sz="1400" kern="1200">
                <a:solidFill>
                  <a:schemeClr val="tx1"/>
                </a:solidFill>
                <a:ea typeface="+mn-lt"/>
              </a:rPr>
              <a:t> </a:t>
            </a:r>
            <a:r>
              <a:rPr lang="he-IL" sz="1400" kern="1200" err="1">
                <a:solidFill>
                  <a:schemeClr val="tx1"/>
                </a:solidFill>
                <a:ea typeface="+mn-lt"/>
              </a:rPr>
              <a:t>feature</a:t>
            </a:r>
            <a:r>
              <a:rPr lang="he-IL" sz="1400" kern="1200">
                <a:solidFill>
                  <a:schemeClr val="tx1"/>
                </a:solidFill>
                <a:ea typeface="+mn-lt"/>
              </a:rPr>
              <a:t> </a:t>
            </a:r>
            <a:r>
              <a:rPr lang="he-IL" sz="1400" kern="1200" err="1">
                <a:solidFill>
                  <a:schemeClr val="tx1"/>
                </a:solidFill>
                <a:ea typeface="+mn-lt"/>
              </a:rPr>
              <a:t>representations</a:t>
            </a:r>
            <a:r>
              <a:rPr lang="he-IL" sz="1400" kern="1200">
                <a:solidFill>
                  <a:schemeClr val="tx1"/>
                </a:solidFill>
                <a:ea typeface="+mn-lt"/>
              </a:rPr>
              <a:t>. </a:t>
            </a:r>
            <a:r>
              <a:rPr lang="he-IL" sz="1400" kern="1200" err="1">
                <a:solidFill>
                  <a:schemeClr val="tx1"/>
                </a:solidFill>
                <a:ea typeface="+mn-lt"/>
              </a:rPr>
              <a:t>We'll</a:t>
            </a:r>
            <a:r>
              <a:rPr lang="he-IL" sz="1400" kern="1200">
                <a:solidFill>
                  <a:schemeClr val="tx1"/>
                </a:solidFill>
                <a:ea typeface="+mn-lt"/>
              </a:rPr>
              <a:t> </a:t>
            </a:r>
            <a:r>
              <a:rPr lang="he-IL" sz="1400" kern="1200" err="1">
                <a:solidFill>
                  <a:schemeClr val="tx1"/>
                </a:solidFill>
                <a:ea typeface="+mn-lt"/>
              </a:rPr>
              <a:t>then</a:t>
            </a:r>
            <a:r>
              <a:rPr lang="he-IL" sz="1400" kern="1200">
                <a:solidFill>
                  <a:schemeClr val="tx1"/>
                </a:solidFill>
                <a:ea typeface="+mn-lt"/>
              </a:rPr>
              <a:t> </a:t>
            </a:r>
            <a:r>
              <a:rPr lang="he-IL" sz="1400" kern="1200" err="1">
                <a:solidFill>
                  <a:schemeClr val="tx1"/>
                </a:solidFill>
                <a:ea typeface="+mn-lt"/>
              </a:rPr>
              <a:t>compare</a:t>
            </a:r>
            <a:r>
              <a:rPr lang="he-IL" sz="1400" kern="1200">
                <a:solidFill>
                  <a:schemeClr val="tx1"/>
                </a:solidFill>
                <a:ea typeface="+mn-lt"/>
              </a:rPr>
              <a:t> </a:t>
            </a:r>
            <a:r>
              <a:rPr lang="he-IL" sz="1400" kern="1200" err="1">
                <a:solidFill>
                  <a:schemeClr val="tx1"/>
                </a:solidFill>
                <a:ea typeface="+mn-lt"/>
              </a:rPr>
              <a:t>these</a:t>
            </a:r>
            <a:r>
              <a:rPr lang="he-IL" sz="1400" kern="1200">
                <a:solidFill>
                  <a:schemeClr val="tx1"/>
                </a:solidFill>
                <a:ea typeface="+mn-lt"/>
              </a:rPr>
              <a:t> </a:t>
            </a:r>
            <a:r>
              <a:rPr lang="he-IL" sz="1400" kern="1200" err="1">
                <a:solidFill>
                  <a:schemeClr val="tx1"/>
                </a:solidFill>
                <a:ea typeface="+mn-lt"/>
              </a:rPr>
              <a:t>methods</a:t>
            </a:r>
            <a:r>
              <a:rPr lang="he-IL" sz="1400" kern="1200">
                <a:solidFill>
                  <a:schemeClr val="tx1"/>
                </a:solidFill>
                <a:ea typeface="+mn-lt"/>
              </a:rPr>
              <a:t> </a:t>
            </a:r>
            <a:r>
              <a:rPr lang="he-IL" sz="1400" kern="1200" err="1">
                <a:solidFill>
                  <a:schemeClr val="tx1"/>
                </a:solidFill>
                <a:ea typeface="+mn-lt"/>
              </a:rPr>
              <a:t>with</a:t>
            </a:r>
            <a:r>
              <a:rPr lang="he-IL" sz="1400" kern="1200">
                <a:solidFill>
                  <a:schemeClr val="tx1"/>
                </a:solidFill>
                <a:ea typeface="+mn-lt"/>
              </a:rPr>
              <a:t> </a:t>
            </a:r>
            <a:r>
              <a:rPr lang="he-IL" sz="1400" kern="1200" err="1">
                <a:solidFill>
                  <a:schemeClr val="tx1"/>
                </a:solidFill>
                <a:ea typeface="+mn-lt"/>
              </a:rPr>
              <a:t>our</a:t>
            </a:r>
            <a:r>
              <a:rPr lang="he-IL" sz="1400" kern="1200">
                <a:solidFill>
                  <a:schemeClr val="tx1"/>
                </a:solidFill>
                <a:ea typeface="+mn-lt"/>
              </a:rPr>
              <a:t> </a:t>
            </a:r>
            <a:r>
              <a:rPr lang="he-IL" sz="1400" kern="1200" err="1">
                <a:solidFill>
                  <a:schemeClr val="tx1"/>
                </a:solidFill>
                <a:ea typeface="+mn-lt"/>
              </a:rPr>
              <a:t>proposed</a:t>
            </a:r>
            <a:r>
              <a:rPr lang="he-IL" sz="1400" kern="1200">
                <a:solidFill>
                  <a:schemeClr val="tx1"/>
                </a:solidFill>
                <a:ea typeface="+mn-lt"/>
              </a:rPr>
              <a:t> </a:t>
            </a:r>
            <a:r>
              <a:rPr lang="he-IL" sz="1400" kern="1200" err="1">
                <a:solidFill>
                  <a:schemeClr val="tx1"/>
                </a:solidFill>
                <a:ea typeface="+mn-lt"/>
              </a:rPr>
              <a:t>approach</a:t>
            </a:r>
            <a:r>
              <a:rPr lang="he-IL" sz="1400" kern="1200">
                <a:solidFill>
                  <a:schemeClr val="tx1"/>
                </a:solidFill>
                <a:ea typeface="+mn-lt"/>
              </a:rPr>
              <a:t>..</a:t>
            </a:r>
            <a:endParaRPr lang="he-IL" sz="1098" kern="1200">
              <a:solidFill>
                <a:schemeClr val="tx1"/>
              </a:solidFill>
              <a:latin typeface="+mn-lt"/>
              <a:ea typeface="+mn-ea"/>
              <a:cs typeface="+mn-cs"/>
            </a:endParaRPr>
          </a:p>
          <a:p>
            <a:pPr defTabSz="557784">
              <a:spcAft>
                <a:spcPts val="600"/>
              </a:spcAft>
              <a:buFont typeface="Arial"/>
              <a:buChar char="•"/>
            </a:pPr>
            <a:endParaRPr lang="he-IL" sz="1098" kern="1200">
              <a:solidFill>
                <a:schemeClr val="tx1"/>
              </a:solidFill>
              <a:latin typeface="+mn-lt"/>
              <a:ea typeface="+mn-ea"/>
              <a:cs typeface="+mn-cs"/>
            </a:endParaRPr>
          </a:p>
          <a:p>
            <a:pPr marL="171450" indent="-171450" defTabSz="557784">
              <a:spcAft>
                <a:spcPts val="600"/>
              </a:spcAft>
              <a:buFont typeface="Arial" panose="020B0604020202020204" pitchFamily="34" charset="0"/>
              <a:buChar char="•"/>
            </a:pPr>
            <a:r>
              <a:rPr lang="he-IL" sz="1400" kern="1200" err="1">
                <a:solidFill>
                  <a:schemeClr val="tx1"/>
                </a:solidFill>
                <a:latin typeface="+mn-lt"/>
                <a:ea typeface="+mn-lt"/>
              </a:rPr>
              <a:t>Medical</a:t>
            </a:r>
            <a:r>
              <a:rPr lang="he-IL" sz="1400" kern="1200">
                <a:solidFill>
                  <a:schemeClr val="tx1"/>
                </a:solidFill>
                <a:latin typeface="+mn-lt"/>
                <a:ea typeface="+mn-lt"/>
              </a:rPr>
              <a:t> </a:t>
            </a:r>
            <a:r>
              <a:rPr lang="he-IL" sz="1400" kern="1200" err="1">
                <a:solidFill>
                  <a:schemeClr val="tx1"/>
                </a:solidFill>
                <a:latin typeface="+mn-lt"/>
                <a:ea typeface="+mn-lt"/>
              </a:rPr>
              <a:t>image</a:t>
            </a:r>
            <a:r>
              <a:rPr lang="he-IL" sz="1400" kern="1200">
                <a:solidFill>
                  <a:schemeClr val="tx1"/>
                </a:solidFill>
                <a:latin typeface="+mn-lt"/>
                <a:ea typeface="+mn-lt"/>
              </a:rPr>
              <a:t> </a:t>
            </a:r>
            <a:r>
              <a:rPr lang="he-IL" sz="1400" kern="1200" err="1">
                <a:solidFill>
                  <a:schemeClr val="tx1"/>
                </a:solidFill>
                <a:latin typeface="+mn-lt"/>
                <a:ea typeface="+mn-lt"/>
              </a:rPr>
              <a:t>segmentation</a:t>
            </a:r>
            <a:r>
              <a:rPr lang="he-IL" sz="1400" kern="1200">
                <a:solidFill>
                  <a:schemeClr val="tx1"/>
                </a:solidFill>
                <a:latin typeface="+mn-lt"/>
                <a:ea typeface="+mn-lt"/>
              </a:rPr>
              <a:t> </a:t>
            </a:r>
            <a:r>
              <a:rPr lang="he-IL" sz="1400" kern="1200" err="1">
                <a:solidFill>
                  <a:schemeClr val="tx1"/>
                </a:solidFill>
                <a:latin typeface="+mn-lt"/>
                <a:ea typeface="+mn-lt"/>
              </a:rPr>
              <a:t>based</a:t>
            </a:r>
            <a:r>
              <a:rPr lang="he-IL" sz="1400" kern="1200">
                <a:solidFill>
                  <a:schemeClr val="tx1"/>
                </a:solidFill>
                <a:latin typeface="+mn-lt"/>
                <a:ea typeface="+mn-lt"/>
              </a:rPr>
              <a:t> </a:t>
            </a:r>
            <a:r>
              <a:rPr lang="he-IL" sz="1400" kern="1200" err="1">
                <a:solidFill>
                  <a:schemeClr val="tx1"/>
                </a:solidFill>
                <a:latin typeface="+mn-lt"/>
                <a:ea typeface="+mn-lt"/>
              </a:rPr>
              <a:t>on</a:t>
            </a:r>
            <a:r>
              <a:rPr lang="he-IL" sz="1400" kern="1200">
                <a:solidFill>
                  <a:schemeClr val="tx1"/>
                </a:solidFill>
                <a:latin typeface="+mn-lt"/>
                <a:ea typeface="+mn-lt"/>
              </a:rPr>
              <a:t> </a:t>
            </a:r>
            <a:r>
              <a:rPr lang="he-IL" sz="1400" kern="1200" err="1">
                <a:solidFill>
                  <a:schemeClr val="tx1"/>
                </a:solidFill>
                <a:latin typeface="+mn-lt"/>
                <a:ea typeface="+mn-lt"/>
              </a:rPr>
              <a:t>CNNs</a:t>
            </a:r>
            <a:endParaRPr lang="en-US" sz="1400" kern="1200">
              <a:solidFill>
                <a:schemeClr val="tx1"/>
              </a:solidFill>
              <a:latin typeface="+mn-lt"/>
              <a:ea typeface="+mn-lt"/>
            </a:endParaRPr>
          </a:p>
          <a:p>
            <a:pPr marL="171450" indent="-171450" defTabSz="557784">
              <a:spcAft>
                <a:spcPts val="600"/>
              </a:spcAft>
              <a:buFont typeface="Arial" panose="020B0604020202020204" pitchFamily="34" charset="0"/>
              <a:buChar char="•"/>
            </a:pPr>
            <a:r>
              <a:rPr lang="en-US" sz="1400">
                <a:ea typeface="+mn-lt"/>
              </a:rPr>
              <a:t>Transformers</a:t>
            </a:r>
            <a:endParaRPr lang="he-IL" sz="1400" kern="1200">
              <a:solidFill>
                <a:schemeClr val="tx1"/>
              </a:solidFill>
              <a:latin typeface="+mn-lt"/>
              <a:ea typeface="+mn-ea"/>
            </a:endParaRPr>
          </a:p>
          <a:p>
            <a:pPr marL="171450" indent="-171450" defTabSz="557784">
              <a:spcAft>
                <a:spcPts val="600"/>
              </a:spcAft>
              <a:buFont typeface="Arial" panose="020B0604020202020204" pitchFamily="34" charset="0"/>
              <a:buChar char="•"/>
            </a:pPr>
            <a:r>
              <a:rPr lang="he-IL" sz="1400" kern="1200" err="1">
                <a:solidFill>
                  <a:schemeClr val="tx1"/>
                </a:solidFill>
                <a:latin typeface="+mn-lt"/>
                <a:ea typeface="+mn-lt"/>
              </a:rPr>
              <a:t>Vision</a:t>
            </a:r>
            <a:r>
              <a:rPr lang="he-IL" sz="1400" kern="1200">
                <a:solidFill>
                  <a:schemeClr val="tx1"/>
                </a:solidFill>
                <a:latin typeface="+mn-lt"/>
                <a:ea typeface="+mn-lt"/>
              </a:rPr>
              <a:t> </a:t>
            </a:r>
            <a:r>
              <a:rPr lang="he-IL" sz="1400" kern="1200" err="1">
                <a:solidFill>
                  <a:schemeClr val="tx1"/>
                </a:solidFill>
                <a:latin typeface="+mn-lt"/>
                <a:ea typeface="+mn-lt"/>
              </a:rPr>
              <a:t>Transformer</a:t>
            </a:r>
            <a:endParaRPr lang="he-IL" sz="1400" kern="1200">
              <a:solidFill>
                <a:schemeClr val="tx1"/>
              </a:solidFill>
              <a:latin typeface="+mn-lt"/>
              <a:ea typeface="+mn-ea"/>
            </a:endParaRPr>
          </a:p>
          <a:p>
            <a:pPr marL="171450" indent="-171450" defTabSz="557784">
              <a:spcAft>
                <a:spcPts val="600"/>
              </a:spcAft>
              <a:buFont typeface="Arial" panose="020B0604020202020204" pitchFamily="34" charset="0"/>
              <a:buChar char="•"/>
            </a:pPr>
            <a:r>
              <a:rPr lang="he-IL" sz="1400" kern="1200" err="1">
                <a:solidFill>
                  <a:schemeClr val="tx1"/>
                </a:solidFill>
                <a:latin typeface="+mn-lt"/>
                <a:ea typeface="+mn-lt"/>
              </a:rPr>
              <a:t>Multi-Scale</a:t>
            </a:r>
            <a:r>
              <a:rPr lang="he-IL" sz="1400" kern="1200">
                <a:solidFill>
                  <a:schemeClr val="tx1"/>
                </a:solidFill>
                <a:latin typeface="+mn-lt"/>
                <a:ea typeface="+mn-lt"/>
              </a:rPr>
              <a:t> </a:t>
            </a:r>
            <a:r>
              <a:rPr lang="he-IL" sz="1400" kern="1200" err="1">
                <a:solidFill>
                  <a:schemeClr val="tx1"/>
                </a:solidFill>
                <a:latin typeface="+mn-lt"/>
                <a:ea typeface="+mn-lt"/>
              </a:rPr>
              <a:t>Tranformer</a:t>
            </a:r>
            <a:endParaRPr lang="he-IL" sz="1400" kern="1200">
              <a:solidFill>
                <a:schemeClr val="tx1"/>
              </a:solidFill>
              <a:latin typeface="+mn-lt"/>
              <a:ea typeface="+mn-ea"/>
            </a:endParaRPr>
          </a:p>
          <a:p>
            <a:pPr marL="174308" indent="-174308" defTabSz="557784">
              <a:spcAft>
                <a:spcPts val="600"/>
              </a:spcAft>
              <a:buFont typeface="Arial"/>
              <a:buChar char="•"/>
            </a:pPr>
            <a:endParaRPr lang="he-IL" sz="1098" kern="1200">
              <a:solidFill>
                <a:schemeClr val="tx1"/>
              </a:solidFill>
              <a:latin typeface="+mn-lt"/>
              <a:ea typeface="+mn-ea"/>
              <a:cs typeface="+mn-cs"/>
            </a:endParaRPr>
          </a:p>
          <a:p>
            <a:pPr>
              <a:spcAft>
                <a:spcPts val="600"/>
              </a:spcAft>
            </a:pPr>
            <a:endParaRPr lang="he-IL"/>
          </a:p>
        </p:txBody>
      </p:sp>
    </p:spTree>
    <p:extLst>
      <p:ext uri="{BB962C8B-B14F-4D97-AF65-F5344CB8AC3E}">
        <p14:creationId xmlns:p14="http://schemas.microsoft.com/office/powerpoint/2010/main" val="1987146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9C0DFC7-5AE3-3873-3600-09DE7EE79E96}"/>
              </a:ext>
            </a:extLst>
          </p:cNvPr>
          <p:cNvSpPr>
            <a:spLocks noGrp="1"/>
          </p:cNvSpPr>
          <p:nvPr>
            <p:ph type="title"/>
          </p:nvPr>
        </p:nvSpPr>
        <p:spPr>
          <a:xfrm>
            <a:off x="618625" y="502814"/>
            <a:ext cx="4470832" cy="1507398"/>
          </a:xfrm>
        </p:spPr>
        <p:txBody>
          <a:bodyPr anchor="ctr">
            <a:normAutofit/>
          </a:bodyPr>
          <a:lstStyle/>
          <a:p>
            <a:pPr>
              <a:lnSpc>
                <a:spcPct val="90000"/>
              </a:lnSpc>
            </a:pPr>
            <a:r>
              <a:rPr lang="he-IL" sz="2500" b="1" dirty="0" err="1">
                <a:ea typeface="+mj-lt"/>
                <a:cs typeface="+mj-lt"/>
              </a:rPr>
              <a:t>Medical</a:t>
            </a:r>
            <a:r>
              <a:rPr lang="he-IL" sz="2500" b="1" dirty="0">
                <a:ea typeface="+mj-lt"/>
                <a:cs typeface="+mj-lt"/>
              </a:rPr>
              <a:t> </a:t>
            </a:r>
            <a:r>
              <a:rPr lang="he-IL" sz="2500" b="1" dirty="0" err="1">
                <a:ea typeface="+mj-lt"/>
                <a:cs typeface="+mj-lt"/>
              </a:rPr>
              <a:t>image</a:t>
            </a:r>
            <a:r>
              <a:rPr lang="he-IL" sz="2500" b="1" dirty="0">
                <a:ea typeface="+mj-lt"/>
                <a:cs typeface="+mj-lt"/>
              </a:rPr>
              <a:t> </a:t>
            </a:r>
            <a:r>
              <a:rPr lang="he-IL" sz="2500" b="1" dirty="0" err="1">
                <a:ea typeface="+mj-lt"/>
                <a:cs typeface="+mj-lt"/>
              </a:rPr>
              <a:t>segmentation</a:t>
            </a:r>
            <a:r>
              <a:rPr lang="he-IL" sz="2500" b="1" dirty="0">
                <a:ea typeface="+mj-lt"/>
                <a:cs typeface="+mj-lt"/>
              </a:rPr>
              <a:t> </a:t>
            </a:r>
            <a:r>
              <a:rPr lang="he-IL" sz="2500" b="1" dirty="0" err="1">
                <a:ea typeface="+mj-lt"/>
                <a:cs typeface="+mj-lt"/>
              </a:rPr>
              <a:t>based</a:t>
            </a:r>
            <a:r>
              <a:rPr lang="he-IL" sz="2500" b="1" dirty="0">
                <a:ea typeface="+mj-lt"/>
                <a:cs typeface="+mj-lt"/>
              </a:rPr>
              <a:t> </a:t>
            </a:r>
            <a:r>
              <a:rPr lang="he-IL" sz="2500" b="1" dirty="0" err="1">
                <a:ea typeface="+mj-lt"/>
                <a:cs typeface="+mj-lt"/>
              </a:rPr>
              <a:t>on</a:t>
            </a:r>
            <a:r>
              <a:rPr lang="he-IL" sz="2500" b="1" dirty="0">
                <a:ea typeface="+mj-lt"/>
                <a:cs typeface="+mj-lt"/>
              </a:rPr>
              <a:t> </a:t>
            </a:r>
            <a:r>
              <a:rPr lang="he-IL" sz="2500" b="1" dirty="0" err="1">
                <a:ea typeface="+mj-lt"/>
                <a:cs typeface="+mj-lt"/>
              </a:rPr>
              <a:t>CNNs</a:t>
            </a:r>
            <a:br>
              <a:rPr lang="he-IL" sz="2500" b="1" dirty="0">
                <a:ea typeface="+mj-lt"/>
                <a:cs typeface="+mj-lt"/>
              </a:rPr>
            </a:br>
            <a:r>
              <a:rPr lang="he-IL" sz="2500" b="1" dirty="0">
                <a:ea typeface="+mj-lt"/>
                <a:cs typeface="+mj-lt"/>
              </a:rPr>
              <a:t>U-NET</a:t>
            </a:r>
            <a:br>
              <a:rPr lang="he-IL" sz="2500" dirty="0">
                <a:ea typeface="+mj-lt"/>
                <a:cs typeface="+mj-lt"/>
              </a:rPr>
            </a:br>
            <a:endParaRPr lang="he-IL" sz="2500" dirty="0"/>
          </a:p>
        </p:txBody>
      </p:sp>
      <p:sp>
        <p:nvSpPr>
          <p:cNvPr id="7" name="מציין מיקום תוכן 6">
            <a:extLst>
              <a:ext uri="{FF2B5EF4-FFF2-40B4-BE49-F238E27FC236}">
                <a16:creationId xmlns:a16="http://schemas.microsoft.com/office/drawing/2014/main" id="{D8F25B47-60BD-2F19-BC0C-640BDD697F81}"/>
              </a:ext>
            </a:extLst>
          </p:cNvPr>
          <p:cNvSpPr>
            <a:spLocks noGrp="1"/>
          </p:cNvSpPr>
          <p:nvPr>
            <p:ph idx="1"/>
          </p:nvPr>
        </p:nvSpPr>
        <p:spPr>
          <a:xfrm>
            <a:off x="618625" y="1874484"/>
            <a:ext cx="4994132" cy="4320109"/>
          </a:xfrm>
        </p:spPr>
        <p:txBody>
          <a:bodyPr vert="horz" lIns="91440" tIns="45720" rIns="91440" bIns="45720" rtlCol="0" anchor="t">
            <a:normAutofit fontScale="92500" lnSpcReduction="20000"/>
          </a:bodyPr>
          <a:lstStyle/>
          <a:p>
            <a:r>
              <a:rPr lang="he-IL" sz="1700" dirty="0" err="1">
                <a:ea typeface="+mn-lt"/>
              </a:rPr>
              <a:t>Encoder</a:t>
            </a:r>
            <a:r>
              <a:rPr lang="en-US" sz="1700" dirty="0">
                <a:ea typeface="+mn-lt"/>
              </a:rPr>
              <a:t>: </a:t>
            </a:r>
            <a:r>
              <a:rPr lang="he-IL" sz="1700" dirty="0" err="1">
                <a:ea typeface="+mn-lt"/>
              </a:rPr>
              <a:t>what</a:t>
            </a:r>
            <a:r>
              <a:rPr lang="he-IL" sz="1700" dirty="0">
                <a:ea typeface="+mn-lt"/>
              </a:rPr>
              <a:t> </a:t>
            </a:r>
            <a:r>
              <a:rPr lang="he-IL" sz="1700" dirty="0" err="1">
                <a:ea typeface="+mn-lt"/>
              </a:rPr>
              <a:t>is</a:t>
            </a:r>
            <a:r>
              <a:rPr lang="he-IL" sz="1700" dirty="0">
                <a:ea typeface="+mn-lt"/>
              </a:rPr>
              <a:t> </a:t>
            </a:r>
            <a:r>
              <a:rPr lang="he-IL" sz="1700" dirty="0" err="1">
                <a:ea typeface="+mn-lt"/>
              </a:rPr>
              <a:t>in</a:t>
            </a:r>
            <a:r>
              <a:rPr lang="he-IL" sz="1700" dirty="0">
                <a:ea typeface="+mn-lt"/>
              </a:rPr>
              <a:t> </a:t>
            </a:r>
            <a:r>
              <a:rPr lang="he-IL" sz="1700" dirty="0" err="1">
                <a:ea typeface="+mn-lt"/>
              </a:rPr>
              <a:t>the</a:t>
            </a:r>
            <a:r>
              <a:rPr lang="he-IL" sz="1700" dirty="0">
                <a:ea typeface="+mn-lt"/>
              </a:rPr>
              <a:t> </a:t>
            </a:r>
            <a:r>
              <a:rPr lang="he-IL" sz="1700" dirty="0" err="1">
                <a:ea typeface="+mn-lt"/>
              </a:rPr>
              <a:t>image</a:t>
            </a:r>
            <a:r>
              <a:rPr lang="en-US" sz="1700" dirty="0">
                <a:ea typeface="+mn-lt"/>
              </a:rPr>
              <a:t>?</a:t>
            </a:r>
            <a:endParaRPr lang="he-IL" sz="1700" dirty="0">
              <a:ea typeface="+mn-lt"/>
            </a:endParaRPr>
          </a:p>
          <a:p>
            <a:pPr marL="560070" lvl="1" indent="-285750">
              <a:buFont typeface="Arial" panose="020B0604020202020204" pitchFamily="34" charset="0"/>
              <a:buChar char="•"/>
            </a:pPr>
            <a:r>
              <a:rPr lang="he-IL" sz="1500" dirty="0" err="1">
                <a:ea typeface="+mn-lt"/>
              </a:rPr>
              <a:t>Downsampling</a:t>
            </a:r>
            <a:r>
              <a:rPr lang="he-IL" sz="1500" dirty="0">
                <a:ea typeface="+mn-lt"/>
              </a:rPr>
              <a:t> </a:t>
            </a:r>
            <a:r>
              <a:rPr lang="he-IL" sz="1500" dirty="0" err="1">
                <a:ea typeface="+mn-lt"/>
              </a:rPr>
              <a:t>path</a:t>
            </a:r>
            <a:endParaRPr lang="he-IL" sz="1500" dirty="0"/>
          </a:p>
          <a:p>
            <a:pPr marL="560070" lvl="1" indent="-285750">
              <a:buFont typeface="Arial" panose="020B0604020202020204" pitchFamily="34" charset="0"/>
              <a:buChar char="•"/>
            </a:pPr>
            <a:r>
              <a:rPr lang="he-IL" sz="1500" dirty="0" err="1">
                <a:ea typeface="+mn-lt"/>
              </a:rPr>
              <a:t>Captures</a:t>
            </a:r>
            <a:r>
              <a:rPr lang="he-IL" sz="1500" dirty="0">
                <a:ea typeface="+mn-lt"/>
              </a:rPr>
              <a:t> </a:t>
            </a:r>
            <a:r>
              <a:rPr lang="he-IL" sz="1500" dirty="0" err="1">
                <a:ea typeface="+mn-lt"/>
              </a:rPr>
              <a:t>features</a:t>
            </a:r>
            <a:r>
              <a:rPr lang="he-IL" sz="1500" dirty="0">
                <a:ea typeface="+mn-lt"/>
              </a:rPr>
              <a:t> </a:t>
            </a:r>
            <a:r>
              <a:rPr lang="he-IL" sz="1500" dirty="0" err="1">
                <a:ea typeface="+mn-lt"/>
              </a:rPr>
              <a:t>at</a:t>
            </a:r>
            <a:r>
              <a:rPr lang="he-IL" sz="1500" dirty="0">
                <a:ea typeface="+mn-lt"/>
              </a:rPr>
              <a:t> </a:t>
            </a:r>
            <a:r>
              <a:rPr lang="he-IL" sz="1500" dirty="0" err="1">
                <a:ea typeface="+mn-lt"/>
              </a:rPr>
              <a:t>different</a:t>
            </a:r>
            <a:r>
              <a:rPr lang="he-IL" sz="1500" dirty="0">
                <a:ea typeface="+mn-lt"/>
              </a:rPr>
              <a:t> </a:t>
            </a:r>
            <a:r>
              <a:rPr lang="he-IL" sz="1500" dirty="0" err="1">
                <a:ea typeface="+mn-lt"/>
              </a:rPr>
              <a:t>levels</a:t>
            </a:r>
            <a:endParaRPr lang="he-IL" sz="1500" dirty="0"/>
          </a:p>
          <a:p>
            <a:pPr marL="560070" lvl="1" indent="-285750">
              <a:buFont typeface="Arial" panose="020B0604020202020204" pitchFamily="34" charset="0"/>
              <a:buChar char="•"/>
            </a:pPr>
            <a:r>
              <a:rPr lang="he-IL" sz="1500" dirty="0" err="1">
                <a:ea typeface="+mn-lt"/>
              </a:rPr>
              <a:t>Reduces</a:t>
            </a:r>
            <a:r>
              <a:rPr lang="he-IL" sz="1500" dirty="0">
                <a:ea typeface="+mn-lt"/>
              </a:rPr>
              <a:t> </a:t>
            </a:r>
            <a:r>
              <a:rPr lang="he-IL" sz="1500" dirty="0" err="1">
                <a:ea typeface="+mn-lt"/>
              </a:rPr>
              <a:t>spatial</a:t>
            </a:r>
            <a:r>
              <a:rPr lang="he-IL" sz="1500" dirty="0">
                <a:ea typeface="+mn-lt"/>
              </a:rPr>
              <a:t> </a:t>
            </a:r>
            <a:r>
              <a:rPr lang="he-IL" sz="1500" dirty="0" err="1">
                <a:ea typeface="+mn-lt"/>
              </a:rPr>
              <a:t>dimensions</a:t>
            </a:r>
            <a:endParaRPr lang="en-US" sz="1500" dirty="0">
              <a:ea typeface="+mn-lt"/>
            </a:endParaRPr>
          </a:p>
          <a:p>
            <a:pPr marL="560070" lvl="1" indent="-285750">
              <a:buFont typeface="Arial" panose="020B0604020202020204" pitchFamily="34" charset="0"/>
              <a:buChar char="•"/>
            </a:pPr>
            <a:endParaRPr lang="he-IL" sz="1500" dirty="0"/>
          </a:p>
          <a:p>
            <a:r>
              <a:rPr lang="he-IL" sz="1700" dirty="0" err="1">
                <a:ea typeface="+mn-lt"/>
              </a:rPr>
              <a:t>Decoder</a:t>
            </a:r>
            <a:r>
              <a:rPr lang="he-IL" sz="1700" dirty="0">
                <a:ea typeface="+mn-lt"/>
              </a:rPr>
              <a:t>:</a:t>
            </a:r>
            <a:r>
              <a:rPr lang="en-US" sz="1700" dirty="0">
                <a:ea typeface="+mn-lt"/>
              </a:rPr>
              <a:t> </a:t>
            </a:r>
            <a:r>
              <a:rPr lang="he-IL" sz="1700" dirty="0" err="1">
                <a:ea typeface="+mn-lt"/>
              </a:rPr>
              <a:t>where</a:t>
            </a:r>
            <a:r>
              <a:rPr lang="he-IL" sz="1700" dirty="0">
                <a:ea typeface="+mn-lt"/>
              </a:rPr>
              <a:t> </a:t>
            </a:r>
            <a:r>
              <a:rPr lang="he-IL" sz="1700" dirty="0" err="1">
                <a:ea typeface="+mn-lt"/>
              </a:rPr>
              <a:t>exactly</a:t>
            </a:r>
            <a:r>
              <a:rPr lang="he-IL" sz="1700" dirty="0">
                <a:ea typeface="+mn-lt"/>
              </a:rPr>
              <a:t> </a:t>
            </a:r>
            <a:r>
              <a:rPr lang="he-IL" sz="1700" dirty="0" err="1">
                <a:ea typeface="+mn-lt"/>
              </a:rPr>
              <a:t>are</a:t>
            </a:r>
            <a:r>
              <a:rPr lang="he-IL" sz="1700" dirty="0">
                <a:ea typeface="+mn-lt"/>
              </a:rPr>
              <a:t> </a:t>
            </a:r>
            <a:r>
              <a:rPr lang="he-IL" sz="1700" dirty="0" err="1">
                <a:ea typeface="+mn-lt"/>
              </a:rPr>
              <a:t>the</a:t>
            </a:r>
            <a:r>
              <a:rPr lang="he-IL" sz="1700" dirty="0">
                <a:ea typeface="+mn-lt"/>
              </a:rPr>
              <a:t> </a:t>
            </a:r>
            <a:r>
              <a:rPr lang="he-IL" sz="1700" dirty="0" err="1">
                <a:ea typeface="+mn-lt"/>
              </a:rPr>
              <a:t>features</a:t>
            </a:r>
            <a:r>
              <a:rPr lang="he-IL" sz="1700" dirty="0">
                <a:ea typeface="+mn-lt"/>
              </a:rPr>
              <a:t> </a:t>
            </a:r>
            <a:r>
              <a:rPr lang="he-IL" sz="1700" dirty="0" err="1">
                <a:ea typeface="+mn-lt"/>
              </a:rPr>
              <a:t>we</a:t>
            </a:r>
            <a:r>
              <a:rPr lang="he-IL" sz="1700" dirty="0">
                <a:ea typeface="+mn-lt"/>
              </a:rPr>
              <a:t> </a:t>
            </a:r>
            <a:r>
              <a:rPr lang="he-IL" sz="1700" dirty="0" err="1">
                <a:ea typeface="+mn-lt"/>
              </a:rPr>
              <a:t>identified</a:t>
            </a:r>
            <a:r>
              <a:rPr lang="he-IL" sz="1700" dirty="0">
                <a:ea typeface="+mn-lt"/>
              </a:rPr>
              <a:t> </a:t>
            </a:r>
            <a:r>
              <a:rPr lang="he-IL" sz="1700" dirty="0" err="1">
                <a:ea typeface="+mn-lt"/>
              </a:rPr>
              <a:t>in</a:t>
            </a:r>
            <a:r>
              <a:rPr lang="he-IL" sz="1700" dirty="0">
                <a:ea typeface="+mn-lt"/>
              </a:rPr>
              <a:t> </a:t>
            </a:r>
            <a:r>
              <a:rPr lang="he-IL" sz="1700" dirty="0" err="1">
                <a:ea typeface="+mn-lt"/>
              </a:rPr>
              <a:t>the</a:t>
            </a:r>
            <a:r>
              <a:rPr lang="he-IL" sz="1700" dirty="0">
                <a:ea typeface="+mn-lt"/>
              </a:rPr>
              <a:t> </a:t>
            </a:r>
            <a:r>
              <a:rPr lang="he-IL" sz="1700" dirty="0" err="1">
                <a:ea typeface="+mn-lt"/>
              </a:rPr>
              <a:t>image</a:t>
            </a:r>
            <a:r>
              <a:rPr lang="en-US" sz="1700" dirty="0">
                <a:ea typeface="+mn-lt"/>
              </a:rPr>
              <a:t>?</a:t>
            </a:r>
            <a:endParaRPr lang="he-IL" sz="1700" dirty="0"/>
          </a:p>
          <a:p>
            <a:pPr marL="560070" lvl="1" indent="-285750">
              <a:buFont typeface="Arial" panose="020B0604020202020204" pitchFamily="34" charset="0"/>
              <a:buChar char="•"/>
            </a:pPr>
            <a:r>
              <a:rPr lang="he-IL" sz="1500" dirty="0" err="1">
                <a:ea typeface="+mn-lt"/>
              </a:rPr>
              <a:t>Upsampling</a:t>
            </a:r>
            <a:r>
              <a:rPr lang="he-IL" sz="1500" dirty="0">
                <a:ea typeface="+mn-lt"/>
              </a:rPr>
              <a:t> </a:t>
            </a:r>
            <a:r>
              <a:rPr lang="he-IL" sz="1500" dirty="0" err="1">
                <a:ea typeface="+mn-lt"/>
              </a:rPr>
              <a:t>path</a:t>
            </a:r>
            <a:endParaRPr lang="he-IL" sz="1500" dirty="0"/>
          </a:p>
          <a:p>
            <a:pPr marL="560070" lvl="1" indent="-285750">
              <a:buFont typeface="Arial" panose="020B0604020202020204" pitchFamily="34" charset="0"/>
              <a:buChar char="•"/>
            </a:pPr>
            <a:r>
              <a:rPr lang="he-IL" sz="1500" dirty="0" err="1">
                <a:ea typeface="+mn-lt"/>
              </a:rPr>
              <a:t>Reconstructs</a:t>
            </a:r>
            <a:r>
              <a:rPr lang="he-IL" sz="1500" dirty="0">
                <a:ea typeface="+mn-lt"/>
              </a:rPr>
              <a:t> </a:t>
            </a:r>
            <a:r>
              <a:rPr lang="he-IL" sz="1500" dirty="0" err="1">
                <a:ea typeface="+mn-lt"/>
              </a:rPr>
              <a:t>image</a:t>
            </a:r>
            <a:r>
              <a:rPr lang="he-IL" sz="1500" dirty="0">
                <a:ea typeface="+mn-lt"/>
              </a:rPr>
              <a:t> </a:t>
            </a:r>
            <a:r>
              <a:rPr lang="he-IL" sz="1500" dirty="0" err="1">
                <a:ea typeface="+mn-lt"/>
              </a:rPr>
              <a:t>from</a:t>
            </a:r>
            <a:r>
              <a:rPr lang="he-IL" sz="1500" dirty="0">
                <a:ea typeface="+mn-lt"/>
              </a:rPr>
              <a:t> </a:t>
            </a:r>
            <a:r>
              <a:rPr lang="he-IL" sz="1500" dirty="0" err="1">
                <a:ea typeface="+mn-lt"/>
              </a:rPr>
              <a:t>encoded</a:t>
            </a:r>
            <a:r>
              <a:rPr lang="he-IL" sz="1500" dirty="0">
                <a:ea typeface="+mn-lt"/>
              </a:rPr>
              <a:t> </a:t>
            </a:r>
            <a:r>
              <a:rPr lang="he-IL" sz="1500" dirty="0" err="1">
                <a:ea typeface="+mn-lt"/>
              </a:rPr>
              <a:t>features</a:t>
            </a:r>
            <a:endParaRPr lang="he-IL" sz="1500" dirty="0"/>
          </a:p>
          <a:p>
            <a:pPr marL="560070" lvl="1" indent="-285750">
              <a:buFont typeface="Arial" panose="020B0604020202020204" pitchFamily="34" charset="0"/>
              <a:buChar char="•"/>
            </a:pPr>
            <a:r>
              <a:rPr lang="he-IL" sz="1500" dirty="0" err="1">
                <a:ea typeface="+mn-lt"/>
              </a:rPr>
              <a:t>Combines</a:t>
            </a:r>
            <a:r>
              <a:rPr lang="he-IL" sz="1500" dirty="0">
                <a:ea typeface="+mn-lt"/>
              </a:rPr>
              <a:t> </a:t>
            </a:r>
            <a:r>
              <a:rPr lang="he-IL" sz="1500" dirty="0" err="1">
                <a:ea typeface="+mn-lt"/>
              </a:rPr>
              <a:t>features</a:t>
            </a:r>
            <a:r>
              <a:rPr lang="he-IL" sz="1500" dirty="0">
                <a:ea typeface="+mn-lt"/>
              </a:rPr>
              <a:t> </a:t>
            </a:r>
            <a:r>
              <a:rPr lang="he-IL" sz="1500" dirty="0" err="1">
                <a:ea typeface="+mn-lt"/>
              </a:rPr>
              <a:t>via</a:t>
            </a:r>
            <a:r>
              <a:rPr lang="he-IL" sz="1500" dirty="0">
                <a:ea typeface="+mn-lt"/>
              </a:rPr>
              <a:t> </a:t>
            </a:r>
            <a:r>
              <a:rPr lang="he-IL" sz="1500" dirty="0" err="1">
                <a:ea typeface="+mn-lt"/>
              </a:rPr>
              <a:t>skip</a:t>
            </a:r>
            <a:r>
              <a:rPr lang="he-IL" sz="1500" dirty="0">
                <a:ea typeface="+mn-lt"/>
              </a:rPr>
              <a:t> </a:t>
            </a:r>
            <a:r>
              <a:rPr lang="he-IL" sz="1500" dirty="0" err="1">
                <a:ea typeface="+mn-lt"/>
              </a:rPr>
              <a:t>connections</a:t>
            </a:r>
            <a:endParaRPr lang="en-US" sz="1500" dirty="0">
              <a:ea typeface="+mn-lt"/>
            </a:endParaRPr>
          </a:p>
          <a:p>
            <a:pPr marL="560070" lvl="1" indent="-285750">
              <a:buFont typeface="Arial" panose="020B0604020202020204" pitchFamily="34" charset="0"/>
              <a:buChar char="•"/>
            </a:pPr>
            <a:endParaRPr lang="he-IL" sz="1500" dirty="0"/>
          </a:p>
          <a:p>
            <a:r>
              <a:rPr lang="he-IL" sz="1700" dirty="0" err="1">
                <a:ea typeface="+mn-lt"/>
              </a:rPr>
              <a:t>Skip</a:t>
            </a:r>
            <a:r>
              <a:rPr lang="he-IL" sz="1700" dirty="0">
                <a:ea typeface="+mn-lt"/>
              </a:rPr>
              <a:t> </a:t>
            </a:r>
            <a:r>
              <a:rPr lang="he-IL" sz="1700" dirty="0" err="1">
                <a:ea typeface="+mn-lt"/>
              </a:rPr>
              <a:t>Connections</a:t>
            </a:r>
            <a:r>
              <a:rPr lang="he-IL" sz="1700" dirty="0">
                <a:ea typeface="+mn-lt"/>
              </a:rPr>
              <a:t>:</a:t>
            </a:r>
            <a:endParaRPr lang="he-IL" sz="1700" dirty="0"/>
          </a:p>
          <a:p>
            <a:pPr marL="560070" lvl="1" indent="-285750">
              <a:buFont typeface="Arial" panose="020B0604020202020204" pitchFamily="34" charset="0"/>
              <a:buChar char="•"/>
            </a:pPr>
            <a:r>
              <a:rPr lang="he-IL" sz="1500" dirty="0" err="1">
                <a:ea typeface="+mn-lt"/>
              </a:rPr>
              <a:t>Connect</a:t>
            </a:r>
            <a:r>
              <a:rPr lang="he-IL" sz="1500" dirty="0">
                <a:ea typeface="+mn-lt"/>
              </a:rPr>
              <a:t> </a:t>
            </a:r>
            <a:r>
              <a:rPr lang="he-IL" sz="1500" dirty="0" err="1">
                <a:ea typeface="+mn-lt"/>
              </a:rPr>
              <a:t>corresponding</a:t>
            </a:r>
            <a:r>
              <a:rPr lang="he-IL" sz="1500" dirty="0">
                <a:ea typeface="+mn-lt"/>
              </a:rPr>
              <a:t> </a:t>
            </a:r>
            <a:r>
              <a:rPr lang="he-IL" sz="1500" dirty="0" err="1">
                <a:ea typeface="+mn-lt"/>
              </a:rPr>
              <a:t>layers</a:t>
            </a:r>
            <a:r>
              <a:rPr lang="he-IL" sz="1500" dirty="0">
                <a:ea typeface="+mn-lt"/>
              </a:rPr>
              <a:t> </a:t>
            </a:r>
            <a:r>
              <a:rPr lang="he-IL" sz="1500" dirty="0" err="1">
                <a:ea typeface="+mn-lt"/>
              </a:rPr>
              <a:t>of</a:t>
            </a:r>
            <a:r>
              <a:rPr lang="he-IL" sz="1500" dirty="0">
                <a:ea typeface="+mn-lt"/>
              </a:rPr>
              <a:t> </a:t>
            </a:r>
            <a:r>
              <a:rPr lang="he-IL" sz="1500" dirty="0" err="1">
                <a:ea typeface="+mn-lt"/>
              </a:rPr>
              <a:t>encoder</a:t>
            </a:r>
            <a:r>
              <a:rPr lang="he-IL" sz="1500" dirty="0">
                <a:ea typeface="+mn-lt"/>
              </a:rPr>
              <a:t> </a:t>
            </a:r>
            <a:r>
              <a:rPr lang="he-IL" sz="1500" dirty="0" err="1">
                <a:ea typeface="+mn-lt"/>
              </a:rPr>
              <a:t>and</a:t>
            </a:r>
            <a:r>
              <a:rPr lang="he-IL" sz="1500" dirty="0">
                <a:ea typeface="+mn-lt"/>
              </a:rPr>
              <a:t> </a:t>
            </a:r>
            <a:r>
              <a:rPr lang="he-IL" sz="1500" dirty="0" err="1">
                <a:ea typeface="+mn-lt"/>
              </a:rPr>
              <a:t>decoder</a:t>
            </a:r>
            <a:endParaRPr lang="he-IL" sz="1500" dirty="0"/>
          </a:p>
          <a:p>
            <a:pPr marL="560070" lvl="1" indent="-285750">
              <a:buFont typeface="Arial" panose="020B0604020202020204" pitchFamily="34" charset="0"/>
              <a:buChar char="•"/>
            </a:pPr>
            <a:r>
              <a:rPr lang="he-IL" sz="1500" dirty="0" err="1">
                <a:ea typeface="+mn-lt"/>
              </a:rPr>
              <a:t>Retain</a:t>
            </a:r>
            <a:r>
              <a:rPr lang="he-IL" sz="1500" dirty="0">
                <a:ea typeface="+mn-lt"/>
              </a:rPr>
              <a:t> </a:t>
            </a:r>
            <a:r>
              <a:rPr lang="he-IL" sz="1500" dirty="0" err="1">
                <a:ea typeface="+mn-lt"/>
              </a:rPr>
              <a:t>spatial</a:t>
            </a:r>
            <a:r>
              <a:rPr lang="he-IL" sz="1500" dirty="0">
                <a:ea typeface="+mn-lt"/>
              </a:rPr>
              <a:t> </a:t>
            </a:r>
            <a:r>
              <a:rPr lang="he-IL" sz="1500" dirty="0" err="1">
                <a:ea typeface="+mn-lt"/>
              </a:rPr>
              <a:t>information</a:t>
            </a:r>
            <a:endParaRPr lang="he-IL" sz="1500" dirty="0"/>
          </a:p>
          <a:p>
            <a:pPr marL="560070" lvl="1" indent="-285750">
              <a:buFont typeface="Arial" panose="020B0604020202020204" pitchFamily="34" charset="0"/>
              <a:buChar char="•"/>
            </a:pPr>
            <a:r>
              <a:rPr lang="he-IL" sz="1500" dirty="0" err="1">
                <a:ea typeface="+mn-lt"/>
              </a:rPr>
              <a:t>Combine</a:t>
            </a:r>
            <a:r>
              <a:rPr lang="he-IL" sz="1500" dirty="0">
                <a:ea typeface="+mn-lt"/>
              </a:rPr>
              <a:t> </a:t>
            </a:r>
            <a:r>
              <a:rPr lang="he-IL" sz="1500" dirty="0" err="1">
                <a:ea typeface="+mn-lt"/>
              </a:rPr>
              <a:t>low-level</a:t>
            </a:r>
            <a:r>
              <a:rPr lang="he-IL" sz="1500" dirty="0">
                <a:ea typeface="+mn-lt"/>
              </a:rPr>
              <a:t> </a:t>
            </a:r>
            <a:r>
              <a:rPr lang="he-IL" sz="1500" dirty="0" err="1">
                <a:ea typeface="+mn-lt"/>
              </a:rPr>
              <a:t>and</a:t>
            </a:r>
            <a:r>
              <a:rPr lang="he-IL" sz="1500" dirty="0">
                <a:ea typeface="+mn-lt"/>
              </a:rPr>
              <a:t> </a:t>
            </a:r>
            <a:r>
              <a:rPr lang="he-IL" sz="1500" dirty="0" err="1">
                <a:ea typeface="+mn-lt"/>
              </a:rPr>
              <a:t>high-level</a:t>
            </a:r>
            <a:r>
              <a:rPr lang="he-IL" sz="1500" dirty="0">
                <a:ea typeface="+mn-lt"/>
              </a:rPr>
              <a:t> </a:t>
            </a:r>
            <a:r>
              <a:rPr lang="he-IL" sz="1500" dirty="0" err="1">
                <a:ea typeface="+mn-lt"/>
              </a:rPr>
              <a:t>features</a:t>
            </a:r>
            <a:endParaRPr lang="he-IL" sz="1500" dirty="0"/>
          </a:p>
          <a:p>
            <a:endParaRPr lang="he-IL" dirty="0">
              <a:ea typeface="+mn-lt"/>
              <a:cs typeface="+mn-lt"/>
            </a:endParaRPr>
          </a:p>
        </p:txBody>
      </p:sp>
      <p:cxnSp>
        <p:nvCxnSpPr>
          <p:cNvPr id="18" name="Straight Connector 17">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3" name="תמונה 2" descr="תמונה שמכילה טקסט, צילום מסך, תרשים, מלבן&#10;&#10;התיאור נוצר באופן אוטומטי">
            <a:extLst>
              <a:ext uri="{FF2B5EF4-FFF2-40B4-BE49-F238E27FC236}">
                <a16:creationId xmlns:a16="http://schemas.microsoft.com/office/drawing/2014/main" id="{122F2E69-BF21-9A23-25F4-A79319DF983D}"/>
              </a:ext>
            </a:extLst>
          </p:cNvPr>
          <p:cNvPicPr>
            <a:picLocks noChangeAspect="1"/>
          </p:cNvPicPr>
          <p:nvPr/>
        </p:nvPicPr>
        <p:blipFill>
          <a:blip r:embed="rId3"/>
          <a:stretch>
            <a:fillRect/>
          </a:stretch>
        </p:blipFill>
        <p:spPr>
          <a:xfrm>
            <a:off x="6392260" y="1311200"/>
            <a:ext cx="5674815" cy="4602829"/>
          </a:xfrm>
          <a:prstGeom prst="rect">
            <a:avLst/>
          </a:prstGeom>
        </p:spPr>
      </p:pic>
    </p:spTree>
    <p:extLst>
      <p:ext uri="{BB962C8B-B14F-4D97-AF65-F5344CB8AC3E}">
        <p14:creationId xmlns:p14="http://schemas.microsoft.com/office/powerpoint/2010/main" val="3083412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CCCDF92-1644-15CF-F626-D0B31DA6E267}"/>
              </a:ext>
            </a:extLst>
          </p:cNvPr>
          <p:cNvSpPr txBox="1">
            <a:spLocks/>
          </p:cNvSpPr>
          <p:nvPr/>
        </p:nvSpPr>
        <p:spPr>
          <a:xfrm>
            <a:off x="952501" y="789683"/>
            <a:ext cx="4470832" cy="15073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a:lstStyle>
          <a:p>
            <a:pPr>
              <a:spcAft>
                <a:spcPts val="600"/>
              </a:spcAft>
            </a:pPr>
            <a:r>
              <a:rPr lang="en-US" b="1" kern="1200" dirty="0">
                <a:solidFill>
                  <a:schemeClr val="tx2"/>
                </a:solidFill>
                <a:latin typeface="+mj-lt"/>
                <a:ea typeface="+mj-ea"/>
                <a:cs typeface="+mj-cs"/>
              </a:rPr>
              <a:t>Introduction to Transformers</a:t>
            </a:r>
            <a:endParaRPr lang="en-US" kern="1200" dirty="0">
              <a:solidFill>
                <a:schemeClr val="tx2"/>
              </a:solidFill>
              <a:latin typeface="+mj-lt"/>
              <a:ea typeface="+mj-ea"/>
              <a:cs typeface="+mj-cs"/>
            </a:endParaRPr>
          </a:p>
        </p:txBody>
      </p:sp>
      <p:sp>
        <p:nvSpPr>
          <p:cNvPr id="5" name="תיבת טקסט 5">
            <a:extLst>
              <a:ext uri="{FF2B5EF4-FFF2-40B4-BE49-F238E27FC236}">
                <a16:creationId xmlns:a16="http://schemas.microsoft.com/office/drawing/2014/main" id="{A0AC6040-C97B-3918-B1FC-95500306A51A}"/>
              </a:ext>
            </a:extLst>
          </p:cNvPr>
          <p:cNvSpPr txBox="1"/>
          <p:nvPr/>
        </p:nvSpPr>
        <p:spPr>
          <a:xfrm>
            <a:off x="952501" y="2503412"/>
            <a:ext cx="4470831" cy="33945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indent="-285750">
              <a:spcAft>
                <a:spcPts val="600"/>
              </a:spcAft>
              <a:buFont typeface="Arial"/>
              <a:buChar char="•"/>
            </a:pPr>
            <a:r>
              <a:rPr lang="en-US" sz="1900" b="1" dirty="0">
                <a:solidFill>
                  <a:schemeClr val="tx2"/>
                </a:solidFill>
              </a:rPr>
              <a:t>Definition</a:t>
            </a:r>
            <a:r>
              <a:rPr lang="en-US" sz="1900" dirty="0">
                <a:solidFill>
                  <a:schemeClr val="tx2"/>
                </a:solidFill>
              </a:rPr>
              <a:t>: Transformers are a type of deep learning model introduced for sequence-to-sequence tasks.</a:t>
            </a:r>
          </a:p>
          <a:p>
            <a:pPr marL="285750" indent="-285750">
              <a:spcAft>
                <a:spcPts val="600"/>
              </a:spcAft>
              <a:buFont typeface="Arial"/>
              <a:buChar char="•"/>
            </a:pPr>
            <a:endParaRPr lang="en-US" sz="1900" dirty="0">
              <a:solidFill>
                <a:schemeClr val="tx2"/>
              </a:solidFill>
            </a:endParaRPr>
          </a:p>
          <a:p>
            <a:pPr marL="285750" indent="-285750">
              <a:spcAft>
                <a:spcPts val="600"/>
              </a:spcAft>
              <a:buFont typeface="Arial"/>
              <a:buChar char="•"/>
            </a:pPr>
            <a:r>
              <a:rPr lang="en-US" sz="1900" b="1" dirty="0">
                <a:solidFill>
                  <a:schemeClr val="tx2"/>
                </a:solidFill>
              </a:rPr>
              <a:t>Origins</a:t>
            </a:r>
            <a:r>
              <a:rPr lang="en-US" sz="1900" dirty="0">
                <a:solidFill>
                  <a:schemeClr val="tx2"/>
                </a:solidFill>
              </a:rPr>
              <a:t>: Initially developed for Natural Language Processing (NLP).</a:t>
            </a:r>
          </a:p>
          <a:p>
            <a:pPr marL="285750" indent="-285750">
              <a:spcAft>
                <a:spcPts val="600"/>
              </a:spcAft>
              <a:buFont typeface="Arial"/>
              <a:buChar char="•"/>
            </a:pPr>
            <a:endParaRPr lang="en-US" sz="1900" dirty="0">
              <a:solidFill>
                <a:schemeClr val="tx2"/>
              </a:solidFill>
            </a:endParaRPr>
          </a:p>
          <a:p>
            <a:pPr marL="285750" indent="-285750">
              <a:spcAft>
                <a:spcPts val="600"/>
              </a:spcAft>
              <a:buFont typeface="Arial"/>
              <a:buChar char="•"/>
            </a:pPr>
            <a:r>
              <a:rPr lang="en-US" sz="1900" b="1" dirty="0">
                <a:solidFill>
                  <a:schemeClr val="tx2"/>
                </a:solidFill>
              </a:rPr>
              <a:t>Key Feature</a:t>
            </a:r>
            <a:r>
              <a:rPr lang="en-US" sz="1900" dirty="0">
                <a:solidFill>
                  <a:schemeClr val="tx2"/>
                </a:solidFill>
              </a:rPr>
              <a:t>: Utilizes self-attention mechanisms to process input data in parallel, capturing long-range dependencies effectively.</a:t>
            </a:r>
          </a:p>
          <a:p>
            <a:pPr>
              <a:spcAft>
                <a:spcPts val="600"/>
              </a:spcAft>
            </a:pPr>
            <a:endParaRPr lang="en-US" sz="1900" b="1" dirty="0">
              <a:solidFill>
                <a:schemeClr val="tx2"/>
              </a:solidFill>
            </a:endParaRPr>
          </a:p>
          <a:p>
            <a:pPr>
              <a:spcAft>
                <a:spcPts val="600"/>
              </a:spcAft>
              <a:buFont typeface=""/>
              <a:buChar char="•"/>
            </a:pPr>
            <a:endParaRPr lang="en-US" sz="1900" dirty="0">
              <a:solidFill>
                <a:schemeClr val="tx2"/>
              </a:solidFill>
            </a:endParaRPr>
          </a:p>
        </p:txBody>
      </p:sp>
      <p:cxnSp>
        <p:nvCxnSpPr>
          <p:cNvPr id="23" name="Straight Connector 22">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Transformers - Franchise | Rotten Tomatoes">
            <a:extLst>
              <a:ext uri="{FF2B5EF4-FFF2-40B4-BE49-F238E27FC236}">
                <a16:creationId xmlns:a16="http://schemas.microsoft.com/office/drawing/2014/main" id="{09C0300C-7603-86F7-A86F-2037CDF38758}"/>
              </a:ext>
            </a:extLst>
          </p:cNvPr>
          <p:cNvPicPr>
            <a:picLocks noChangeAspect="1"/>
          </p:cNvPicPr>
          <p:nvPr/>
        </p:nvPicPr>
        <p:blipFill>
          <a:blip r:embed="rId2"/>
          <a:stretch>
            <a:fillRect/>
          </a:stretch>
        </p:blipFill>
        <p:spPr>
          <a:xfrm>
            <a:off x="6768669" y="2065345"/>
            <a:ext cx="4848551" cy="2727309"/>
          </a:xfrm>
          <a:prstGeom prst="rect">
            <a:avLst/>
          </a:prstGeom>
        </p:spPr>
      </p:pic>
    </p:spTree>
    <p:extLst>
      <p:ext uri="{BB962C8B-B14F-4D97-AF65-F5344CB8AC3E}">
        <p14:creationId xmlns:p14="http://schemas.microsoft.com/office/powerpoint/2010/main" val="71211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B30ABD-F302-A540-3775-5CEF393BECF0}"/>
              </a:ext>
            </a:extLst>
          </p:cNvPr>
          <p:cNvSpPr txBox="1"/>
          <p:nvPr/>
        </p:nvSpPr>
        <p:spPr>
          <a:xfrm>
            <a:off x="960114" y="2125039"/>
            <a:ext cx="4649506" cy="3394558"/>
          </a:xfrm>
          <a:prstGeom prst="rect">
            <a:avLst/>
          </a:prstGeom>
        </p:spPr>
        <p:txBody>
          <a:bodyPr vert="horz" lIns="91440" tIns="45720" rIns="91440" bIns="45720" rtlCol="0" anchor="t">
            <a:normAutofit fontScale="92500" lnSpcReduction="10000"/>
          </a:bodyPr>
          <a:lstStyle/>
          <a:p>
            <a:pPr>
              <a:spcAft>
                <a:spcPts val="600"/>
              </a:spcAft>
            </a:pPr>
            <a:r>
              <a:rPr lang="en-US" sz="1600" b="1">
                <a:solidFill>
                  <a:schemeClr val="tx2"/>
                </a:solidFill>
              </a:rPr>
              <a:t>Structure of the Transformer</a:t>
            </a:r>
          </a:p>
          <a:p>
            <a:pPr marL="742950" lvl="1" indent="-285750">
              <a:spcAft>
                <a:spcPts val="600"/>
              </a:spcAft>
              <a:buFont typeface="Arial" panose="020B0604020202020204" pitchFamily="34" charset="0"/>
              <a:buChar char="•"/>
            </a:pPr>
            <a:r>
              <a:rPr lang="en-US" sz="1600">
                <a:solidFill>
                  <a:schemeClr val="tx2"/>
                </a:solidFill>
              </a:rPr>
              <a:t>Components: Encoders and Decoders.</a:t>
            </a:r>
          </a:p>
          <a:p>
            <a:pPr marL="742950" lvl="1" indent="-285750">
              <a:spcAft>
                <a:spcPts val="600"/>
              </a:spcAft>
              <a:buFont typeface="Arial" panose="020B0604020202020204" pitchFamily="34" charset="0"/>
              <a:buChar char="•"/>
            </a:pPr>
            <a:r>
              <a:rPr lang="en-US" sz="1600">
                <a:solidFill>
                  <a:schemeClr val="tx2"/>
                </a:solidFill>
              </a:rPr>
              <a:t>Left part: Represents the Encoder stack.</a:t>
            </a:r>
          </a:p>
          <a:p>
            <a:pPr marL="742950" lvl="1" indent="-285750">
              <a:spcAft>
                <a:spcPts val="600"/>
              </a:spcAft>
              <a:buFont typeface="Arial" panose="020B0604020202020204" pitchFamily="34" charset="0"/>
              <a:buChar char="•"/>
            </a:pPr>
            <a:r>
              <a:rPr lang="en-US" sz="1600">
                <a:solidFill>
                  <a:schemeClr val="tx2"/>
                </a:solidFill>
              </a:rPr>
              <a:t>Right part: Represents the Decoder stack.</a:t>
            </a:r>
          </a:p>
          <a:p>
            <a:pPr>
              <a:spcAft>
                <a:spcPts val="600"/>
              </a:spcAft>
              <a:buFont typeface="Arial" panose="020B0604020202020204" pitchFamily="34" charset="0"/>
              <a:buChar char="•"/>
            </a:pPr>
            <a:endParaRPr lang="en-US" sz="1600">
              <a:solidFill>
                <a:schemeClr val="tx2"/>
              </a:solidFill>
            </a:endParaRPr>
          </a:p>
          <a:p>
            <a:pPr>
              <a:spcAft>
                <a:spcPts val="600"/>
              </a:spcAft>
            </a:pPr>
            <a:r>
              <a:rPr lang="en-US" sz="1600" b="1">
                <a:solidFill>
                  <a:schemeClr val="tx2"/>
                </a:solidFill>
              </a:rPr>
              <a:t>Input and Output</a:t>
            </a:r>
          </a:p>
          <a:p>
            <a:pPr marL="742950" lvl="1" indent="-285750">
              <a:spcAft>
                <a:spcPts val="600"/>
              </a:spcAft>
              <a:buFont typeface="Arial" panose="020B0604020202020204" pitchFamily="34" charset="0"/>
              <a:buChar char="•"/>
            </a:pPr>
            <a:r>
              <a:rPr lang="en-US" sz="1600">
                <a:solidFill>
                  <a:schemeClr val="tx2"/>
                </a:solidFill>
              </a:rPr>
              <a:t>Input: "Je suis </a:t>
            </a:r>
            <a:r>
              <a:rPr lang="en-US" sz="1600" err="1">
                <a:solidFill>
                  <a:schemeClr val="tx2"/>
                </a:solidFill>
              </a:rPr>
              <a:t>étudiant</a:t>
            </a:r>
            <a:r>
              <a:rPr lang="en-US" sz="1600">
                <a:solidFill>
                  <a:schemeClr val="tx2"/>
                </a:solidFill>
              </a:rPr>
              <a:t>" is processed through the Encoders.</a:t>
            </a:r>
          </a:p>
          <a:p>
            <a:pPr marL="742950" lvl="1" indent="-285750">
              <a:spcAft>
                <a:spcPts val="600"/>
              </a:spcAft>
              <a:buFont typeface="Arial" panose="020B0604020202020204" pitchFamily="34" charset="0"/>
              <a:buChar char="•"/>
            </a:pPr>
            <a:r>
              <a:rPr lang="en-US" sz="1600"/>
              <a:t>Encoders process the input data and transform it into meaningful patterns that the Decoders can use to generate the final output.</a:t>
            </a:r>
          </a:p>
          <a:p>
            <a:pPr marL="742950" lvl="1" indent="-285750">
              <a:spcAft>
                <a:spcPts val="600"/>
              </a:spcAft>
              <a:buFont typeface="Arial" panose="020B0604020202020204" pitchFamily="34" charset="0"/>
              <a:buChar char="•"/>
            </a:pPr>
            <a:r>
              <a:rPr lang="en-US" sz="1400"/>
              <a:t>Decoders take these transformed patterns to produce the output: "I am a student”.</a:t>
            </a:r>
            <a:endParaRPr lang="en-US" sz="1300">
              <a:solidFill>
                <a:schemeClr val="tx2"/>
              </a:solidFill>
            </a:endParaRPr>
          </a:p>
        </p:txBody>
      </p:sp>
      <p:pic>
        <p:nvPicPr>
          <p:cNvPr id="4" name="Content Placeholder 3" descr="A diagram of a computer&#10;&#10;Description automatically generated">
            <a:extLst>
              <a:ext uri="{FF2B5EF4-FFF2-40B4-BE49-F238E27FC236}">
                <a16:creationId xmlns:a16="http://schemas.microsoft.com/office/drawing/2014/main" id="{C716019B-DC84-76F8-7899-49F8C8160215}"/>
              </a:ext>
            </a:extLst>
          </p:cNvPr>
          <p:cNvPicPr>
            <a:picLocks noGrp="1" noChangeAspect="1"/>
          </p:cNvPicPr>
          <p:nvPr>
            <p:ph idx="1"/>
          </p:nvPr>
        </p:nvPicPr>
        <p:blipFill>
          <a:blip r:embed="rId3"/>
          <a:stretch>
            <a:fillRect/>
          </a:stretch>
        </p:blipFill>
        <p:spPr>
          <a:xfrm>
            <a:off x="6424979" y="1734316"/>
            <a:ext cx="5438042" cy="3534726"/>
          </a:xfrm>
          <a:prstGeom prst="rect">
            <a:avLst/>
          </a:prstGeom>
        </p:spPr>
      </p:pic>
      <p:sp>
        <p:nvSpPr>
          <p:cNvPr id="6" name="Title 1">
            <a:extLst>
              <a:ext uri="{FF2B5EF4-FFF2-40B4-BE49-F238E27FC236}">
                <a16:creationId xmlns:a16="http://schemas.microsoft.com/office/drawing/2014/main" id="{C3149819-0416-4411-16AD-FF846D3FC0E3}"/>
              </a:ext>
            </a:extLst>
          </p:cNvPr>
          <p:cNvSpPr txBox="1">
            <a:spLocks/>
          </p:cNvSpPr>
          <p:nvPr/>
        </p:nvSpPr>
        <p:spPr>
          <a:xfrm>
            <a:off x="960114" y="453351"/>
            <a:ext cx="4641893" cy="1507398"/>
          </a:xfrm>
          <a:prstGeom prst="rect">
            <a:avLst/>
          </a:prstGeom>
        </p:spPr>
        <p:txBody>
          <a:bodyPr vert="horz" lIns="91440" tIns="45720" rIns="91440" bIns="45720" rtlCol="0" anchor="ctr">
            <a:normAutofit fontScale="92500"/>
          </a:bodyPr>
          <a:lst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a:lstStyle>
          <a:p>
            <a:pPr>
              <a:spcAft>
                <a:spcPts val="600"/>
              </a:spcAft>
            </a:pPr>
            <a:r>
              <a:rPr lang="en-US" b="1" kern="1200" dirty="0">
                <a:solidFill>
                  <a:schemeClr val="tx2"/>
                </a:solidFill>
                <a:latin typeface="+mj-lt"/>
                <a:ea typeface="+mj-ea"/>
                <a:cs typeface="+mj-cs"/>
              </a:rPr>
              <a:t>Transformers Architecture Overview</a:t>
            </a:r>
            <a:endParaRPr lang="en-US" kern="1200" dirty="0">
              <a:solidFill>
                <a:schemeClr val="tx2"/>
              </a:solidFill>
              <a:latin typeface="+mj-lt"/>
              <a:ea typeface="+mj-ea"/>
              <a:cs typeface="+mj-cs"/>
            </a:endParaRPr>
          </a:p>
        </p:txBody>
      </p:sp>
    </p:spTree>
    <p:extLst>
      <p:ext uri="{BB962C8B-B14F-4D97-AF65-F5344CB8AC3E}">
        <p14:creationId xmlns:p14="http://schemas.microsoft.com/office/powerpoint/2010/main" val="3566408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F3881C-F280-D3B6-4405-7929AD327A81}"/>
              </a:ext>
            </a:extLst>
          </p:cNvPr>
          <p:cNvPicPr>
            <a:picLocks noChangeAspect="1"/>
          </p:cNvPicPr>
          <p:nvPr/>
        </p:nvPicPr>
        <p:blipFill>
          <a:blip r:embed="rId3"/>
          <a:stretch>
            <a:fillRect/>
          </a:stretch>
        </p:blipFill>
        <p:spPr>
          <a:xfrm>
            <a:off x="2007476" y="139649"/>
            <a:ext cx="7794786" cy="6575751"/>
          </a:xfrm>
          <a:prstGeom prst="rect">
            <a:avLst/>
          </a:prstGeom>
        </p:spPr>
      </p:pic>
    </p:spTree>
    <p:extLst>
      <p:ext uri="{BB962C8B-B14F-4D97-AF65-F5344CB8AC3E}">
        <p14:creationId xmlns:p14="http://schemas.microsoft.com/office/powerpoint/2010/main" val="423879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1F9A4-C985-8411-934C-40CD04ABAB30}"/>
              </a:ext>
            </a:extLst>
          </p:cNvPr>
          <p:cNvSpPr>
            <a:spLocks noGrp="1"/>
          </p:cNvSpPr>
          <p:nvPr>
            <p:ph type="title"/>
          </p:nvPr>
        </p:nvSpPr>
        <p:spPr>
          <a:xfrm>
            <a:off x="952501" y="284169"/>
            <a:ext cx="4470832" cy="1507398"/>
          </a:xfrm>
        </p:spPr>
        <p:txBody>
          <a:bodyPr anchor="ctr">
            <a:normAutofit/>
          </a:bodyPr>
          <a:lstStyle/>
          <a:p>
            <a:r>
              <a:rPr lang="en-US" b="1" dirty="0">
                <a:latin typeface="Arial"/>
                <a:cs typeface="Arial"/>
              </a:rPr>
              <a:t>What is Vision Transformers?</a:t>
            </a:r>
            <a:endParaRPr lang="en-US" dirty="0"/>
          </a:p>
        </p:txBody>
      </p:sp>
      <p:sp>
        <p:nvSpPr>
          <p:cNvPr id="3" name="Content Placeholder 2">
            <a:extLst>
              <a:ext uri="{FF2B5EF4-FFF2-40B4-BE49-F238E27FC236}">
                <a16:creationId xmlns:a16="http://schemas.microsoft.com/office/drawing/2014/main" id="{65A3F1EB-743C-3D74-CEA1-AD933B572A0F}"/>
              </a:ext>
            </a:extLst>
          </p:cNvPr>
          <p:cNvSpPr>
            <a:spLocks noGrp="1"/>
          </p:cNvSpPr>
          <p:nvPr>
            <p:ph idx="1"/>
          </p:nvPr>
        </p:nvSpPr>
        <p:spPr>
          <a:xfrm>
            <a:off x="952501" y="2075736"/>
            <a:ext cx="4470831" cy="3794539"/>
          </a:xfrm>
        </p:spPr>
        <p:txBody>
          <a:bodyPr vert="horz" lIns="91440" tIns="45720" rIns="91440" bIns="45720" rtlCol="0" anchor="t">
            <a:normAutofit/>
          </a:bodyPr>
          <a:lstStyle/>
          <a:p>
            <a:pPr>
              <a:lnSpc>
                <a:spcPct val="100000"/>
              </a:lnSpc>
            </a:pPr>
            <a:r>
              <a:rPr lang="en-US" sz="1200" b="1" dirty="0"/>
              <a:t>Definition</a:t>
            </a:r>
            <a:r>
              <a:rPr lang="en-US" sz="1200" dirty="0"/>
              <a:t>:</a:t>
            </a:r>
          </a:p>
          <a:p>
            <a:pPr lvl="2">
              <a:lnSpc>
                <a:spcPct val="100000"/>
              </a:lnSpc>
            </a:pPr>
            <a:r>
              <a:rPr lang="en-US" sz="1200" dirty="0"/>
              <a:t>A Vision Transformer (</a:t>
            </a:r>
            <a:r>
              <a:rPr lang="en-US" sz="1200" dirty="0" err="1"/>
              <a:t>ViT</a:t>
            </a:r>
            <a:r>
              <a:rPr lang="en-US" sz="1200" dirty="0"/>
              <a:t>) is an adaptation of the transformer model designed specifically for image-related tasks in computer vision.</a:t>
            </a:r>
          </a:p>
          <a:p>
            <a:pPr>
              <a:lnSpc>
                <a:spcPct val="100000"/>
              </a:lnSpc>
            </a:pPr>
            <a:r>
              <a:rPr lang="en-US" sz="1200" b="1" dirty="0"/>
              <a:t>Patch-Based Processing</a:t>
            </a:r>
            <a:r>
              <a:rPr lang="en-US" sz="1200" dirty="0"/>
              <a:t>:</a:t>
            </a:r>
          </a:p>
          <a:p>
            <a:pPr lvl="2">
              <a:lnSpc>
                <a:spcPct val="100000"/>
              </a:lnSpc>
            </a:pPr>
            <a:r>
              <a:rPr lang="en-US" sz="1200" dirty="0"/>
              <a:t>The </a:t>
            </a:r>
            <a:r>
              <a:rPr lang="en-US" sz="1200" dirty="0" err="1"/>
              <a:t>ViT</a:t>
            </a:r>
            <a:r>
              <a:rPr lang="en-US" sz="1200" dirty="0"/>
              <a:t> divides an input image into a series of fixed-size patches instead of breaking text into tokens.</a:t>
            </a:r>
          </a:p>
          <a:p>
            <a:pPr>
              <a:lnSpc>
                <a:spcPct val="100000"/>
              </a:lnSpc>
              <a:buFont typeface="Goudy Old Style"/>
              <a:buChar char="∙"/>
            </a:pPr>
            <a:r>
              <a:rPr lang="en-US" sz="1200" b="1" dirty="0">
                <a:ea typeface="+mn-lt"/>
                <a:cs typeface="+mn-lt"/>
              </a:rPr>
              <a:t>How It Works</a:t>
            </a:r>
            <a:r>
              <a:rPr lang="en-US" sz="1200" dirty="0">
                <a:ea typeface="+mn-lt"/>
                <a:cs typeface="+mn-lt"/>
              </a:rPr>
              <a:t>:</a:t>
            </a:r>
          </a:p>
          <a:p>
            <a:pPr lvl="2">
              <a:lnSpc>
                <a:spcPct val="100000"/>
              </a:lnSpc>
              <a:buFont typeface="Goudy Old Style"/>
              <a:buChar char="∙"/>
            </a:pPr>
            <a:r>
              <a:rPr lang="en-US" sz="1200" b="1" dirty="0">
                <a:ea typeface="+mn-lt"/>
                <a:cs typeface="+mn-lt"/>
              </a:rPr>
              <a:t>Image to Patches</a:t>
            </a:r>
            <a:r>
              <a:rPr lang="en-US" sz="1200" dirty="0">
                <a:ea typeface="+mn-lt"/>
                <a:cs typeface="+mn-lt"/>
              </a:rPr>
              <a:t>: The input image is divided into fixed-size patches.</a:t>
            </a:r>
          </a:p>
          <a:p>
            <a:pPr lvl="2">
              <a:lnSpc>
                <a:spcPct val="100000"/>
              </a:lnSpc>
              <a:buFont typeface="Goudy Old Style"/>
              <a:buChar char="∙"/>
            </a:pPr>
            <a:r>
              <a:rPr lang="en-US" sz="1200" b="1" dirty="0">
                <a:ea typeface="+mn-lt"/>
                <a:cs typeface="+mn-lt"/>
              </a:rPr>
              <a:t>Patch Embeddings</a:t>
            </a:r>
            <a:r>
              <a:rPr lang="en-US" sz="1200" dirty="0">
                <a:ea typeface="+mn-lt"/>
                <a:cs typeface="+mn-lt"/>
              </a:rPr>
              <a:t>: Each patch is flattened and transformed into an embedding.</a:t>
            </a:r>
            <a:endParaRPr lang="en-US" sz="1200" dirty="0"/>
          </a:p>
          <a:p>
            <a:pPr lvl="2">
              <a:lnSpc>
                <a:spcPct val="100000"/>
              </a:lnSpc>
              <a:buFont typeface="Goudy Old Style"/>
              <a:buChar char="∙"/>
            </a:pPr>
            <a:r>
              <a:rPr lang="en-US" sz="1200" b="1" dirty="0">
                <a:ea typeface="+mn-lt"/>
                <a:cs typeface="+mn-lt"/>
              </a:rPr>
              <a:t>Position Embeddings</a:t>
            </a:r>
            <a:r>
              <a:rPr lang="en-US" sz="1200" dirty="0">
                <a:ea typeface="+mn-lt"/>
                <a:cs typeface="+mn-lt"/>
              </a:rPr>
              <a:t>: Positional information is added to embeddings.</a:t>
            </a:r>
          </a:p>
          <a:p>
            <a:pPr lvl="2">
              <a:lnSpc>
                <a:spcPct val="100000"/>
              </a:lnSpc>
              <a:buFont typeface="Goudy Old Style"/>
              <a:buChar char="∙"/>
            </a:pPr>
            <a:r>
              <a:rPr lang="en-US" sz="1200" b="1" dirty="0">
                <a:ea typeface="+mn-lt"/>
                <a:cs typeface="+mn-lt"/>
              </a:rPr>
              <a:t>Transformer Layers</a:t>
            </a:r>
            <a:r>
              <a:rPr lang="en-US" sz="1200" dirty="0">
                <a:ea typeface="+mn-lt"/>
                <a:cs typeface="+mn-lt"/>
              </a:rPr>
              <a:t>: The sequence of patch embeddings is processed through Transformer layers.</a:t>
            </a:r>
            <a:endParaRPr lang="en-US" sz="1200" dirty="0"/>
          </a:p>
          <a:p>
            <a:pPr lvl="1">
              <a:lnSpc>
                <a:spcPct val="100000"/>
              </a:lnSpc>
            </a:pPr>
            <a:endParaRPr lang="en-US" sz="1000" dirty="0">
              <a:ea typeface="+mn-lt"/>
              <a:cs typeface="+mn-lt"/>
            </a:endParaRPr>
          </a:p>
          <a:p>
            <a:pPr>
              <a:lnSpc>
                <a:spcPct val="100000"/>
              </a:lnSpc>
            </a:pPr>
            <a:endParaRPr lang="en-US" sz="1000" b="1" dirty="0">
              <a:latin typeface="Arial"/>
              <a:cs typeface="Arial"/>
            </a:endParaRPr>
          </a:p>
        </p:txBody>
      </p:sp>
      <p:cxnSp>
        <p:nvCxnSpPr>
          <p:cNvPr id="12" name="Straight Connector 11">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5" name="Picture 4" descr="A diagram of a bird ball car&#10;&#10;Description automatically generated">
            <a:extLst>
              <a:ext uri="{FF2B5EF4-FFF2-40B4-BE49-F238E27FC236}">
                <a16:creationId xmlns:a16="http://schemas.microsoft.com/office/drawing/2014/main" id="{164A6155-2316-5A0D-1893-3F35012B5AEB}"/>
              </a:ext>
            </a:extLst>
          </p:cNvPr>
          <p:cNvPicPr>
            <a:picLocks noChangeAspect="1"/>
          </p:cNvPicPr>
          <p:nvPr/>
        </p:nvPicPr>
        <p:blipFill>
          <a:blip r:embed="rId2"/>
          <a:stretch>
            <a:fillRect/>
          </a:stretch>
        </p:blipFill>
        <p:spPr>
          <a:xfrm>
            <a:off x="6768669" y="1610793"/>
            <a:ext cx="4848551" cy="3636412"/>
          </a:xfrm>
          <a:prstGeom prst="rect">
            <a:avLst/>
          </a:prstGeom>
        </p:spPr>
      </p:pic>
    </p:spTree>
    <p:extLst>
      <p:ext uri="{BB962C8B-B14F-4D97-AF65-F5344CB8AC3E}">
        <p14:creationId xmlns:p14="http://schemas.microsoft.com/office/powerpoint/2010/main" val="1539352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1F9A4-C985-8411-934C-40CD04ABAB30}"/>
              </a:ext>
            </a:extLst>
          </p:cNvPr>
          <p:cNvSpPr>
            <a:spLocks noGrp="1"/>
          </p:cNvSpPr>
          <p:nvPr>
            <p:ph type="title"/>
          </p:nvPr>
        </p:nvSpPr>
        <p:spPr>
          <a:xfrm>
            <a:off x="812584" y="664695"/>
            <a:ext cx="4470832" cy="1507398"/>
          </a:xfrm>
        </p:spPr>
        <p:txBody>
          <a:bodyPr anchor="ctr">
            <a:normAutofit/>
          </a:bodyPr>
          <a:lstStyle/>
          <a:p>
            <a:r>
              <a:rPr lang="en-US" i="1" dirty="0">
                <a:latin typeface="Arial" panose="020B0604020202020204" pitchFamily="34" charset="0"/>
                <a:ea typeface="+mj-lt"/>
                <a:cs typeface="Arial" panose="020B0604020202020204" pitchFamily="34" charset="0"/>
              </a:rPr>
              <a:t>Multi-Scale Transformer </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5A3F1EB-743C-3D74-CEA1-AD933B572A0F}"/>
              </a:ext>
            </a:extLst>
          </p:cNvPr>
          <p:cNvSpPr>
            <a:spLocks noGrp="1"/>
          </p:cNvSpPr>
          <p:nvPr>
            <p:ph idx="1"/>
          </p:nvPr>
        </p:nvSpPr>
        <p:spPr>
          <a:xfrm>
            <a:off x="574780" y="2465350"/>
            <a:ext cx="4470831" cy="3053170"/>
          </a:xfrm>
        </p:spPr>
        <p:txBody>
          <a:bodyPr vert="horz" lIns="91440" tIns="45720" rIns="91440" bIns="45720" rtlCol="0" anchor="t">
            <a:normAutofit/>
          </a:bodyPr>
          <a:lstStyle/>
          <a:p>
            <a:pPr>
              <a:lnSpc>
                <a:spcPct val="100000"/>
              </a:lnSpc>
            </a:pPr>
            <a:r>
              <a:rPr lang="en-US" sz="1300" b="1" dirty="0"/>
              <a:t>  Introduction to Multi-Scale Transformers</a:t>
            </a:r>
            <a:r>
              <a:rPr lang="en-US" sz="1300" dirty="0"/>
              <a:t>:</a:t>
            </a:r>
          </a:p>
          <a:p>
            <a:pPr marL="742950" lvl="1" indent="-285750">
              <a:lnSpc>
                <a:spcPct val="100000"/>
              </a:lnSpc>
              <a:buFont typeface="Arial" panose="020B0604020202020204" pitchFamily="34" charset="0"/>
              <a:buChar char="•"/>
            </a:pPr>
            <a:r>
              <a:rPr lang="en-US" sz="1300" dirty="0"/>
              <a:t>Just like our eyes and brain process visual information at different levels (focusing on small details and big picture), multi-scale transformers do the same for computer vision tasks. </a:t>
            </a:r>
          </a:p>
          <a:p>
            <a:pPr marL="742950" lvl="1" indent="-285750">
              <a:lnSpc>
                <a:spcPct val="100000"/>
              </a:lnSpc>
              <a:buFont typeface="Arial" panose="020B0604020202020204" pitchFamily="34" charset="0"/>
              <a:buChar char="•"/>
            </a:pPr>
            <a:r>
              <a:rPr lang="en-US" sz="1300" dirty="0"/>
              <a:t>They look at images in different ways (scales) to capture both tiny details and overall structure.</a:t>
            </a:r>
          </a:p>
          <a:p>
            <a:pPr>
              <a:lnSpc>
                <a:spcPct val="100000"/>
              </a:lnSpc>
            </a:pPr>
            <a:r>
              <a:rPr lang="en-US" sz="1300" b="1" dirty="0"/>
              <a:t>  Importance in Computer Vision</a:t>
            </a:r>
            <a:r>
              <a:rPr lang="en-US" sz="1300" dirty="0"/>
              <a:t>:</a:t>
            </a:r>
          </a:p>
          <a:p>
            <a:pPr marL="742950" lvl="1" indent="-285750">
              <a:lnSpc>
                <a:spcPct val="100000"/>
              </a:lnSpc>
              <a:buFont typeface="Arial" panose="020B0604020202020204" pitchFamily="34" charset="0"/>
              <a:buChar char="•"/>
            </a:pPr>
            <a:r>
              <a:rPr lang="en-US" sz="1300" dirty="0"/>
              <a:t>These transformers improve how computers understand and interpret images. </a:t>
            </a:r>
          </a:p>
          <a:p>
            <a:pPr marL="742950" lvl="1" indent="-285750">
              <a:lnSpc>
                <a:spcPct val="100000"/>
              </a:lnSpc>
              <a:buFont typeface="Arial" panose="020B0604020202020204" pitchFamily="34" charset="0"/>
              <a:buChar char="•"/>
            </a:pPr>
            <a:r>
              <a:rPr lang="en-US" sz="1300" dirty="0"/>
              <a:t>They are particularly good for tasks like identifying objects (object detection) and understanding what's in the image (semantic segmentation).</a:t>
            </a:r>
          </a:p>
        </p:txBody>
      </p:sp>
      <p:cxnSp>
        <p:nvCxnSpPr>
          <p:cNvPr id="12" name="Straight Connector 11">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5" name="Picture 4" descr="A diagram of a diagram of a number of cubes&#10;&#10;Description automatically generated">
            <a:extLst>
              <a:ext uri="{FF2B5EF4-FFF2-40B4-BE49-F238E27FC236}">
                <a16:creationId xmlns:a16="http://schemas.microsoft.com/office/drawing/2014/main" id="{6A11C436-6F95-C12B-5AF7-62E0766D3272}"/>
              </a:ext>
            </a:extLst>
          </p:cNvPr>
          <p:cNvPicPr>
            <a:picLocks noChangeAspect="1"/>
          </p:cNvPicPr>
          <p:nvPr/>
        </p:nvPicPr>
        <p:blipFill>
          <a:blip r:embed="rId2"/>
          <a:stretch>
            <a:fillRect/>
          </a:stretch>
        </p:blipFill>
        <p:spPr>
          <a:xfrm>
            <a:off x="6768669" y="2465350"/>
            <a:ext cx="4848551" cy="1927298"/>
          </a:xfrm>
          <a:prstGeom prst="rect">
            <a:avLst/>
          </a:prstGeom>
        </p:spPr>
      </p:pic>
    </p:spTree>
    <p:extLst>
      <p:ext uri="{BB962C8B-B14F-4D97-AF65-F5344CB8AC3E}">
        <p14:creationId xmlns:p14="http://schemas.microsoft.com/office/powerpoint/2010/main" val="1453053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6778A-AF4C-D520-D86F-B990B5D5D3DD}"/>
              </a:ext>
            </a:extLst>
          </p:cNvPr>
          <p:cNvSpPr>
            <a:spLocks noGrp="1"/>
          </p:cNvSpPr>
          <p:nvPr>
            <p:ph type="title"/>
          </p:nvPr>
        </p:nvSpPr>
        <p:spPr>
          <a:xfrm>
            <a:off x="952501" y="528387"/>
            <a:ext cx="4470832" cy="1507398"/>
          </a:xfrm>
        </p:spPr>
        <p:txBody>
          <a:bodyPr anchor="ctr">
            <a:normAutofit/>
          </a:bodyPr>
          <a:lstStyle/>
          <a:p>
            <a:r>
              <a:rPr lang="en-US" dirty="0">
                <a:latin typeface="Arial" panose="020B0604020202020204" pitchFamily="34" charset="0"/>
                <a:cs typeface="Arial" panose="020B0604020202020204" pitchFamily="34" charset="0"/>
              </a:rPr>
              <a:t>DS-</a:t>
            </a:r>
            <a:r>
              <a:rPr lang="en-US" dirty="0" err="1">
                <a:latin typeface="Arial" panose="020B0604020202020204" pitchFamily="34" charset="0"/>
                <a:cs typeface="Arial" panose="020B0604020202020204" pitchFamily="34" charset="0"/>
              </a:rPr>
              <a:t>TransUNet</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1C741FA-B898-8771-F56B-970090C96F44}"/>
              </a:ext>
            </a:extLst>
          </p:cNvPr>
          <p:cNvSpPr>
            <a:spLocks noGrp="1"/>
          </p:cNvSpPr>
          <p:nvPr>
            <p:ph idx="1"/>
          </p:nvPr>
        </p:nvSpPr>
        <p:spPr>
          <a:xfrm>
            <a:off x="952502" y="2129182"/>
            <a:ext cx="4470830" cy="3669546"/>
          </a:xfrm>
        </p:spPr>
        <p:txBody>
          <a:bodyPr vert="horz" lIns="91440" tIns="45720" rIns="91440" bIns="45720" rtlCol="0" anchor="t">
            <a:normAutofit fontScale="92500"/>
          </a:bodyPr>
          <a:lstStyle/>
          <a:p>
            <a:pPr>
              <a:lnSpc>
                <a:spcPct val="100000"/>
              </a:lnSpc>
            </a:pPr>
            <a:r>
              <a:rPr lang="en-US" sz="1200" b="1" dirty="0"/>
              <a:t>Introduction:</a:t>
            </a:r>
          </a:p>
          <a:p>
            <a:pPr lvl="2">
              <a:lnSpc>
                <a:spcPct val="100000"/>
              </a:lnSpc>
            </a:pPr>
            <a:r>
              <a:rPr lang="en-US" sz="1200" dirty="0"/>
              <a:t>DS-</a:t>
            </a:r>
            <a:r>
              <a:rPr lang="en-US" sz="1200" dirty="0" err="1"/>
              <a:t>TransUNet</a:t>
            </a:r>
            <a:r>
              <a:rPr lang="en-US" sz="1200" dirty="0"/>
              <a:t>, a powerful blend of innovation, stands for Dual </a:t>
            </a:r>
            <a:r>
              <a:rPr lang="en-US" sz="1200" dirty="0" err="1"/>
              <a:t>Swin</a:t>
            </a:r>
            <a:r>
              <a:rPr lang="en-US" sz="1200" dirty="0"/>
              <a:t> Transformer U-Net, combining the strengths of </a:t>
            </a:r>
            <a:r>
              <a:rPr lang="en-US" sz="1200" dirty="0" err="1"/>
              <a:t>Swin</a:t>
            </a:r>
            <a:r>
              <a:rPr lang="en-US" sz="1200" dirty="0"/>
              <a:t> Transformers and U-Net for superior image segmentation.</a:t>
            </a:r>
          </a:p>
          <a:p>
            <a:pPr lvl="2">
              <a:lnSpc>
                <a:spcPct val="100000"/>
              </a:lnSpc>
            </a:pPr>
            <a:endParaRPr lang="en-US" sz="1200" dirty="0"/>
          </a:p>
          <a:p>
            <a:pPr>
              <a:lnSpc>
                <a:spcPct val="100000"/>
              </a:lnSpc>
            </a:pPr>
            <a:r>
              <a:rPr lang="en-US" sz="1200" b="1" dirty="0"/>
              <a:t>Components:</a:t>
            </a:r>
            <a:endParaRPr lang="en-US" sz="1200" dirty="0"/>
          </a:p>
          <a:p>
            <a:pPr lvl="2">
              <a:lnSpc>
                <a:spcPct val="100000"/>
              </a:lnSpc>
            </a:pPr>
            <a:r>
              <a:rPr lang="en-US" sz="1200" b="1" dirty="0"/>
              <a:t>U-Shaped Architecture: </a:t>
            </a:r>
            <a:r>
              <a:rPr lang="en-US" sz="1200" dirty="0"/>
              <a:t>Combines encoder and decoder for efficient multi-scale feature capture and reconstruction.</a:t>
            </a:r>
          </a:p>
          <a:p>
            <a:pPr lvl="3">
              <a:lnSpc>
                <a:spcPct val="100000"/>
              </a:lnSpc>
            </a:pPr>
            <a:r>
              <a:rPr lang="en-US" sz="1000" dirty="0"/>
              <a:t>	</a:t>
            </a:r>
          </a:p>
          <a:p>
            <a:pPr lvl="2">
              <a:lnSpc>
                <a:spcPct val="100000"/>
              </a:lnSpc>
            </a:pPr>
            <a:r>
              <a:rPr lang="en-US" sz="1200" b="1" dirty="0" err="1"/>
              <a:t>Swin</a:t>
            </a:r>
            <a:r>
              <a:rPr lang="en-US" sz="1200" b="1" dirty="0"/>
              <a:t> Transformer Blocks:</a:t>
            </a:r>
            <a:r>
              <a:rPr lang="en-US" sz="1200" dirty="0"/>
              <a:t> Extracts features through hierarchical representation.</a:t>
            </a:r>
          </a:p>
          <a:p>
            <a:pPr lvl="3">
              <a:lnSpc>
                <a:spcPct val="100000"/>
              </a:lnSpc>
            </a:pPr>
            <a:endParaRPr lang="en-US" sz="1000" dirty="0"/>
          </a:p>
          <a:p>
            <a:pPr lvl="2">
              <a:lnSpc>
                <a:spcPct val="100000"/>
              </a:lnSpc>
            </a:pPr>
            <a:r>
              <a:rPr lang="en-US" sz="1200" b="1" dirty="0"/>
              <a:t>Multi-Scale Features: </a:t>
            </a:r>
            <a:r>
              <a:rPr lang="en-US" sz="1200" dirty="0"/>
              <a:t>Enhances robustness by capturing features at different scales.</a:t>
            </a:r>
          </a:p>
          <a:p>
            <a:pPr lvl="3">
              <a:lnSpc>
                <a:spcPct val="100000"/>
              </a:lnSpc>
            </a:pPr>
            <a:endParaRPr lang="en-US" sz="1000" dirty="0"/>
          </a:p>
          <a:p>
            <a:pPr lvl="2">
              <a:lnSpc>
                <a:spcPct val="100000"/>
              </a:lnSpc>
            </a:pPr>
            <a:r>
              <a:rPr lang="en-US" sz="1200" b="1" dirty="0">
                <a:latin typeface="+mn-lt"/>
                <a:ea typeface="+mj-lt"/>
                <a:cs typeface="+mj-lt"/>
              </a:rPr>
              <a:t>Transformer Interactive Fusion Module (TIF)</a:t>
            </a:r>
            <a:r>
              <a:rPr lang="en-US" sz="1200" b="1" dirty="0"/>
              <a:t> Module: </a:t>
            </a:r>
            <a:r>
              <a:rPr lang="en-US" sz="1200" dirty="0"/>
              <a:t>Fuses multi-scale features with self-attention.</a:t>
            </a:r>
          </a:p>
          <a:p>
            <a:pPr lvl="1">
              <a:lnSpc>
                <a:spcPct val="100000"/>
              </a:lnSpc>
            </a:pPr>
            <a:endParaRPr lang="en-US" sz="1100" dirty="0"/>
          </a:p>
          <a:p>
            <a:pPr>
              <a:lnSpc>
                <a:spcPct val="100000"/>
              </a:lnSpc>
            </a:pPr>
            <a:endParaRPr lang="en-US" sz="1100" dirty="0"/>
          </a:p>
        </p:txBody>
      </p:sp>
      <p:cxnSp>
        <p:nvCxnSpPr>
          <p:cNvPr id="12" name="Straight Connector 11">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5" name="Picture 4" descr="A diagram of a medical procedure&#10;&#10;Description automatically generated">
            <a:extLst>
              <a:ext uri="{FF2B5EF4-FFF2-40B4-BE49-F238E27FC236}">
                <a16:creationId xmlns:a16="http://schemas.microsoft.com/office/drawing/2014/main" id="{64FEBE46-EF5A-085F-266A-4E04EF3DBB1D}"/>
              </a:ext>
            </a:extLst>
          </p:cNvPr>
          <p:cNvPicPr>
            <a:picLocks noChangeAspect="1"/>
          </p:cNvPicPr>
          <p:nvPr/>
        </p:nvPicPr>
        <p:blipFill>
          <a:blip r:embed="rId3"/>
          <a:stretch>
            <a:fillRect/>
          </a:stretch>
        </p:blipFill>
        <p:spPr>
          <a:xfrm>
            <a:off x="6768669" y="1059270"/>
            <a:ext cx="4848551" cy="4739458"/>
          </a:xfrm>
          <a:prstGeom prst="rect">
            <a:avLst/>
          </a:prstGeom>
        </p:spPr>
      </p:pic>
    </p:spTree>
    <p:extLst>
      <p:ext uri="{BB962C8B-B14F-4D97-AF65-F5344CB8AC3E}">
        <p14:creationId xmlns:p14="http://schemas.microsoft.com/office/powerpoint/2010/main" val="3665519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D7E9-FAFF-BFB5-02C3-132C7AEADCF6}"/>
              </a:ext>
            </a:extLst>
          </p:cNvPr>
          <p:cNvSpPr>
            <a:spLocks noGrp="1"/>
          </p:cNvSpPr>
          <p:nvPr>
            <p:ph type="title"/>
          </p:nvPr>
        </p:nvSpPr>
        <p:spPr>
          <a:xfrm>
            <a:off x="209825" y="321907"/>
            <a:ext cx="4679676" cy="1064277"/>
          </a:xfrm>
        </p:spPr>
        <p:txBody>
          <a:bodyPr>
            <a:normAutofit fontScale="90000"/>
          </a:bodyPr>
          <a:lstStyle/>
          <a:p>
            <a:pPr algn="ctr"/>
            <a:r>
              <a:rPr lang="en-US"/>
              <a:t>Why Use the </a:t>
            </a:r>
            <a:r>
              <a:rPr lang="en-US" err="1"/>
              <a:t>Swin</a:t>
            </a:r>
            <a:r>
              <a:rPr lang="en-US"/>
              <a:t> Transformer Block?</a:t>
            </a:r>
          </a:p>
        </p:txBody>
      </p:sp>
      <p:pic>
        <p:nvPicPr>
          <p:cNvPr id="7" name="Picture 6">
            <a:extLst>
              <a:ext uri="{FF2B5EF4-FFF2-40B4-BE49-F238E27FC236}">
                <a16:creationId xmlns:a16="http://schemas.microsoft.com/office/drawing/2014/main" id="{CF7EA6BE-972B-F6FB-9C65-68CCE8A8270C}"/>
              </a:ext>
            </a:extLst>
          </p:cNvPr>
          <p:cNvPicPr>
            <a:picLocks noChangeAspect="1"/>
          </p:cNvPicPr>
          <p:nvPr/>
        </p:nvPicPr>
        <p:blipFill>
          <a:blip r:embed="rId2"/>
          <a:stretch>
            <a:fillRect/>
          </a:stretch>
        </p:blipFill>
        <p:spPr>
          <a:xfrm>
            <a:off x="7466330" y="2996258"/>
            <a:ext cx="4458970" cy="1661185"/>
          </a:xfrm>
          <a:prstGeom prst="rect">
            <a:avLst/>
          </a:prstGeom>
        </p:spPr>
      </p:pic>
      <p:pic>
        <p:nvPicPr>
          <p:cNvPr id="8" name="Picture 7">
            <a:extLst>
              <a:ext uri="{FF2B5EF4-FFF2-40B4-BE49-F238E27FC236}">
                <a16:creationId xmlns:a16="http://schemas.microsoft.com/office/drawing/2014/main" id="{C83F02C5-3288-DBE4-C6E6-0CF06E9A47E6}"/>
              </a:ext>
            </a:extLst>
          </p:cNvPr>
          <p:cNvPicPr>
            <a:picLocks noChangeAspect="1"/>
          </p:cNvPicPr>
          <p:nvPr/>
        </p:nvPicPr>
        <p:blipFill>
          <a:blip r:embed="rId3"/>
          <a:stretch>
            <a:fillRect/>
          </a:stretch>
        </p:blipFill>
        <p:spPr>
          <a:xfrm>
            <a:off x="11745512" y="4483759"/>
            <a:ext cx="179788" cy="173685"/>
          </a:xfrm>
          <a:prstGeom prst="rect">
            <a:avLst/>
          </a:prstGeom>
        </p:spPr>
      </p:pic>
      <p:pic>
        <p:nvPicPr>
          <p:cNvPr id="10" name="Picture 9">
            <a:extLst>
              <a:ext uri="{FF2B5EF4-FFF2-40B4-BE49-F238E27FC236}">
                <a16:creationId xmlns:a16="http://schemas.microsoft.com/office/drawing/2014/main" id="{3145F863-096B-BEB6-A5EE-7C8820191746}"/>
              </a:ext>
            </a:extLst>
          </p:cNvPr>
          <p:cNvPicPr>
            <a:picLocks noChangeAspect="1"/>
          </p:cNvPicPr>
          <p:nvPr/>
        </p:nvPicPr>
        <p:blipFill>
          <a:blip r:embed="rId4"/>
          <a:stretch>
            <a:fillRect/>
          </a:stretch>
        </p:blipFill>
        <p:spPr>
          <a:xfrm>
            <a:off x="11878670" y="3053213"/>
            <a:ext cx="46630" cy="1377168"/>
          </a:xfrm>
          <a:prstGeom prst="rect">
            <a:avLst/>
          </a:prstGeom>
        </p:spPr>
      </p:pic>
      <p:sp>
        <p:nvSpPr>
          <p:cNvPr id="11" name="TextBox 10">
            <a:extLst>
              <a:ext uri="{FF2B5EF4-FFF2-40B4-BE49-F238E27FC236}">
                <a16:creationId xmlns:a16="http://schemas.microsoft.com/office/drawing/2014/main" id="{508463CA-82A0-D3A0-364C-4204CB1620B9}"/>
              </a:ext>
            </a:extLst>
          </p:cNvPr>
          <p:cNvSpPr txBox="1"/>
          <p:nvPr/>
        </p:nvSpPr>
        <p:spPr>
          <a:xfrm>
            <a:off x="476250" y="1937462"/>
            <a:ext cx="6863080"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2"/>
                </a:solidFill>
              </a:rPr>
              <a:t>Challenges with Standard Transformers</a:t>
            </a:r>
          </a:p>
          <a:p>
            <a:pPr marL="742950" lvl="1" indent="-285750">
              <a:buFont typeface="Arial" panose="020B0604020202020204" pitchFamily="34" charset="0"/>
              <a:buChar char="•"/>
            </a:pPr>
            <a:r>
              <a:rPr lang="en-US" b="1" dirty="0">
                <a:solidFill>
                  <a:schemeClr val="tx2"/>
                </a:solidFill>
              </a:rPr>
              <a:t>Global Self-Attention: </a:t>
            </a:r>
            <a:r>
              <a:rPr lang="en-US" dirty="0">
                <a:solidFill>
                  <a:schemeClr val="tx2"/>
                </a:solidFill>
              </a:rPr>
              <a:t>Computes relationships between all tokens</a:t>
            </a:r>
          </a:p>
          <a:p>
            <a:pPr marL="742950" lvl="1" indent="-285750">
              <a:buFont typeface="Arial" panose="020B0604020202020204" pitchFamily="34" charset="0"/>
              <a:buChar char="•"/>
            </a:pPr>
            <a:r>
              <a:rPr lang="en-US" b="1" dirty="0">
                <a:solidFill>
                  <a:schemeClr val="tx2"/>
                </a:solidFill>
              </a:rPr>
              <a:t>Quadratic complexity: </a:t>
            </a:r>
            <a:r>
              <a:rPr lang="en-US" dirty="0">
                <a:solidFill>
                  <a:schemeClr val="tx2"/>
                </a:solidFill>
              </a:rPr>
              <a:t>Inefficient for high-resolution images and dense predictions</a:t>
            </a:r>
          </a:p>
          <a:p>
            <a:pPr marL="285750" indent="-285750">
              <a:buFont typeface="Arial" panose="020B0604020202020204" pitchFamily="34" charset="0"/>
              <a:buChar char="•"/>
            </a:pPr>
            <a:endParaRPr lang="en-US" dirty="0">
              <a:highlight>
                <a:srgbClr val="FFFF00"/>
              </a:highlight>
            </a:endParaRPr>
          </a:p>
          <a:p>
            <a:r>
              <a:rPr lang="en-US" b="1" dirty="0">
                <a:solidFill>
                  <a:schemeClr val="tx2"/>
                </a:solidFill>
              </a:rPr>
              <a:t>Window based multi head self-Attention:</a:t>
            </a:r>
          </a:p>
          <a:p>
            <a:pPr marL="742950" lvl="1" indent="-285750">
              <a:buFont typeface="Arial" panose="020B0604020202020204" pitchFamily="34" charset="0"/>
              <a:buChar char="•"/>
            </a:pPr>
            <a:r>
              <a:rPr lang="en-US" b="1" dirty="0">
                <a:solidFill>
                  <a:schemeClr val="tx2"/>
                </a:solidFill>
              </a:rPr>
              <a:t>Efficient and Scalable</a:t>
            </a:r>
            <a:r>
              <a:rPr lang="en-US" dirty="0">
                <a:solidFill>
                  <a:schemeClr val="tx2"/>
                </a:solidFill>
              </a:rPr>
              <a:t>: Computes attention within small, separate windows, keeping computation fast and manageable for large images.</a:t>
            </a:r>
          </a:p>
          <a:p>
            <a:pPr marL="742950" lvl="1" indent="-285750">
              <a:buFont typeface="Arial" panose="020B0604020202020204" pitchFamily="34" charset="0"/>
              <a:buChar char="•"/>
            </a:pPr>
            <a:endParaRPr lang="en-US" dirty="0">
              <a:solidFill>
                <a:schemeClr val="tx2"/>
              </a:solidFill>
            </a:endParaRPr>
          </a:p>
          <a:p>
            <a:r>
              <a:rPr lang="en-US" b="1" dirty="0">
                <a:solidFill>
                  <a:schemeClr val="tx2"/>
                </a:solidFill>
              </a:rPr>
              <a:t>Shifted Window based multi head self-Attention :</a:t>
            </a:r>
          </a:p>
          <a:p>
            <a:pPr marL="742950" lvl="1" indent="-285750">
              <a:buFont typeface="Arial" panose="020B0604020202020204" pitchFamily="34" charset="0"/>
              <a:buChar char="•"/>
            </a:pPr>
            <a:r>
              <a:rPr lang="en-US" b="1" dirty="0">
                <a:solidFill>
                  <a:schemeClr val="tx2"/>
                </a:solidFill>
              </a:rPr>
              <a:t>Enhanced Contextual Understanding</a:t>
            </a:r>
            <a:r>
              <a:rPr lang="en-US" dirty="0">
                <a:solidFill>
                  <a:schemeClr val="tx2"/>
                </a:solidFill>
              </a:rPr>
              <a:t>: Alternates between regular and shifted windows to maintain connections and capture complex features efficiently.</a:t>
            </a:r>
          </a:p>
          <a:p>
            <a:pPr marL="285750" indent="-285750">
              <a:buFont typeface="Arial" panose="020B0604020202020204" pitchFamily="34" charset="0"/>
              <a:buChar char="•"/>
            </a:pPr>
            <a:endParaRPr lang="en-US" dirty="0">
              <a:highlight>
                <a:srgbClr val="FFFF00"/>
              </a:highlight>
            </a:endParaRPr>
          </a:p>
          <a:p>
            <a:endParaRPr lang="en-IL" dirty="0"/>
          </a:p>
        </p:txBody>
      </p:sp>
    </p:spTree>
    <p:extLst>
      <p:ext uri="{BB962C8B-B14F-4D97-AF65-F5344CB8AC3E}">
        <p14:creationId xmlns:p14="http://schemas.microsoft.com/office/powerpoint/2010/main" val="2491151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C01F9-EFB8-0EFE-C207-A7A558EA0BC1}"/>
              </a:ext>
            </a:extLst>
          </p:cNvPr>
          <p:cNvSpPr>
            <a:spLocks noGrp="1"/>
          </p:cNvSpPr>
          <p:nvPr>
            <p:ph type="title"/>
          </p:nvPr>
        </p:nvSpPr>
        <p:spPr>
          <a:xfrm>
            <a:off x="960120" y="960030"/>
            <a:ext cx="4470832" cy="1507398"/>
          </a:xfrm>
        </p:spPr>
        <p:txBody>
          <a:bodyPr anchor="ctr">
            <a:normAutofit/>
          </a:bodyPr>
          <a:lstStyle/>
          <a:p>
            <a:pPr>
              <a:lnSpc>
                <a:spcPct val="90000"/>
              </a:lnSpc>
            </a:pPr>
            <a:r>
              <a:rPr lang="en-IL" sz="3400"/>
              <a:t>SWIN TRANSFORMER BLOCK</a:t>
            </a:r>
          </a:p>
        </p:txBody>
      </p:sp>
      <p:sp>
        <p:nvSpPr>
          <p:cNvPr id="4102" name="Content Placeholder 4101">
            <a:extLst>
              <a:ext uri="{FF2B5EF4-FFF2-40B4-BE49-F238E27FC236}">
                <a16:creationId xmlns:a16="http://schemas.microsoft.com/office/drawing/2014/main" id="{3F8A1A0F-EEB2-06C8-0523-8260F3349232}"/>
              </a:ext>
            </a:extLst>
          </p:cNvPr>
          <p:cNvSpPr>
            <a:spLocks noGrp="1"/>
          </p:cNvSpPr>
          <p:nvPr>
            <p:ph idx="1"/>
          </p:nvPr>
        </p:nvSpPr>
        <p:spPr>
          <a:xfrm>
            <a:off x="952501" y="2844800"/>
            <a:ext cx="4470831" cy="3053170"/>
          </a:xfrm>
        </p:spPr>
        <p:txBody>
          <a:bodyPr anchor="t">
            <a:normAutofit/>
          </a:bodyPr>
          <a:lstStyle/>
          <a:p>
            <a:pPr marL="0" indent="0">
              <a:buNone/>
            </a:pPr>
            <a:r>
              <a:rPr lang="en-US"/>
              <a:t>The block is composed of:</a:t>
            </a:r>
          </a:p>
          <a:p>
            <a:pPr lvl="2"/>
            <a:r>
              <a:rPr lang="en-US" sz="2000"/>
              <a:t>LN (layer normalization)</a:t>
            </a:r>
          </a:p>
          <a:p>
            <a:pPr lvl="2"/>
            <a:r>
              <a:rPr lang="en-US" sz="2000"/>
              <a:t>Window based MSA</a:t>
            </a:r>
          </a:p>
          <a:p>
            <a:pPr lvl="2"/>
            <a:r>
              <a:rPr lang="en-US" sz="2000"/>
              <a:t>MLP (Multi-layer perceptron) </a:t>
            </a:r>
          </a:p>
          <a:p>
            <a:pPr lvl="2"/>
            <a:r>
              <a:rPr lang="en-US" sz="2000"/>
              <a:t>Shifted Window based MSA</a:t>
            </a:r>
          </a:p>
        </p:txBody>
      </p:sp>
      <p:cxnSp>
        <p:nvCxnSpPr>
          <p:cNvPr id="4109" name="Straight Connector 4108">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098" name="Picture 2" descr="Swin Transformer">
            <a:extLst>
              <a:ext uri="{FF2B5EF4-FFF2-40B4-BE49-F238E27FC236}">
                <a16:creationId xmlns:a16="http://schemas.microsoft.com/office/drawing/2014/main" id="{47C0F104-BDFF-5A18-D589-F3DE70FC68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68669" y="813082"/>
            <a:ext cx="4848551" cy="5231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43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902F8-7C47-9D42-4C9A-5CF30253DAB2}"/>
              </a:ext>
            </a:extLst>
          </p:cNvPr>
          <p:cNvSpPr>
            <a:spLocks noGrp="1"/>
          </p:cNvSpPr>
          <p:nvPr>
            <p:ph type="title"/>
          </p:nvPr>
        </p:nvSpPr>
        <p:spPr>
          <a:xfrm>
            <a:off x="952500" y="0"/>
            <a:ext cx="4470832" cy="1507398"/>
          </a:xfrm>
        </p:spPr>
        <p:txBody>
          <a:bodyPr anchor="ctr">
            <a:normAutofit/>
          </a:bodyPr>
          <a:lstStyle/>
          <a:p>
            <a:r>
              <a:rPr lang="en-US"/>
              <a:t>Overview </a:t>
            </a:r>
          </a:p>
        </p:txBody>
      </p:sp>
      <p:sp>
        <p:nvSpPr>
          <p:cNvPr id="3" name="Content Placeholder 2">
            <a:extLst>
              <a:ext uri="{FF2B5EF4-FFF2-40B4-BE49-F238E27FC236}">
                <a16:creationId xmlns:a16="http://schemas.microsoft.com/office/drawing/2014/main" id="{9796805C-BD7C-F89B-371D-57582B7EA921}"/>
              </a:ext>
            </a:extLst>
          </p:cNvPr>
          <p:cNvSpPr>
            <a:spLocks noGrp="1"/>
          </p:cNvSpPr>
          <p:nvPr>
            <p:ph idx="1"/>
          </p:nvPr>
        </p:nvSpPr>
        <p:spPr>
          <a:xfrm>
            <a:off x="952500" y="1228650"/>
            <a:ext cx="5001726" cy="5182782"/>
          </a:xfrm>
        </p:spPr>
        <p:txBody>
          <a:bodyPr vert="horz" lIns="91440" tIns="45720" rIns="91440" bIns="45720" rtlCol="0" anchor="t">
            <a:normAutofit fontScale="92500" lnSpcReduction="20000"/>
          </a:bodyPr>
          <a:lstStyle/>
          <a:p>
            <a:r>
              <a:rPr lang="en-US"/>
              <a:t>Introduction</a:t>
            </a:r>
          </a:p>
          <a:p>
            <a:pPr marL="560070" lvl="1" indent="-285750">
              <a:buFont typeface="Arial" panose="020B0604020202020204" pitchFamily="34" charset="0"/>
              <a:buChar char="•"/>
            </a:pPr>
            <a:r>
              <a:rPr lang="en-US"/>
              <a:t>What is image segmentation?</a:t>
            </a:r>
          </a:p>
          <a:p>
            <a:pPr marL="834390" lvl="2" indent="-285750">
              <a:buSzPct val="100000"/>
              <a:buFont typeface="Arial" panose="020B0604020202020204" pitchFamily="34" charset="0"/>
              <a:buChar char="•"/>
            </a:pPr>
            <a:r>
              <a:rPr lang="en-US" sz="1800"/>
              <a:t>Different kinds of image segmentation</a:t>
            </a:r>
          </a:p>
          <a:p>
            <a:pPr marL="560070" lvl="1" indent="-285750">
              <a:buFont typeface="Arial" panose="020B0604020202020204" pitchFamily="34" charset="0"/>
              <a:buChar char="•"/>
            </a:pPr>
            <a:r>
              <a:rPr lang="en-US"/>
              <a:t>Medical image segmentation</a:t>
            </a:r>
          </a:p>
          <a:p>
            <a:r>
              <a:rPr lang="en-US"/>
              <a:t>Related work</a:t>
            </a:r>
          </a:p>
          <a:p>
            <a:pPr marL="560070" lvl="1" indent="-285750">
              <a:buFont typeface="Arial" panose="020B0604020202020204" pitchFamily="34" charset="0"/>
              <a:buChar char="•"/>
            </a:pPr>
            <a:r>
              <a:rPr lang="he-IL">
                <a:ea typeface="+mj-lt"/>
                <a:cs typeface="+mj-lt"/>
              </a:rPr>
              <a:t>U-NET</a:t>
            </a:r>
            <a:endParaRPr lang="en-US">
              <a:ea typeface="+mj-lt"/>
              <a:cs typeface="+mj-lt"/>
            </a:endParaRPr>
          </a:p>
          <a:p>
            <a:pPr marL="560070" lvl="1" indent="-285750">
              <a:buFont typeface="Arial" panose="020B0604020202020204" pitchFamily="34" charset="0"/>
              <a:buChar char="•"/>
            </a:pPr>
            <a:r>
              <a:rPr lang="en-US" kern="1200">
                <a:solidFill>
                  <a:schemeClr val="tx2"/>
                </a:solidFill>
                <a:ea typeface="+mj-ea"/>
                <a:cs typeface="+mj-cs"/>
              </a:rPr>
              <a:t>Transformers</a:t>
            </a:r>
          </a:p>
          <a:p>
            <a:pPr marL="560070" lvl="1" indent="-285750">
              <a:buFont typeface="Arial" panose="020B0604020202020204" pitchFamily="34" charset="0"/>
              <a:buChar char="•"/>
            </a:pPr>
            <a:r>
              <a:rPr lang="en-US"/>
              <a:t>Vision </a:t>
            </a:r>
            <a:r>
              <a:rPr lang="en-US" kern="1200">
                <a:solidFill>
                  <a:schemeClr val="tx2"/>
                </a:solidFill>
                <a:ea typeface="+mj-ea"/>
                <a:cs typeface="+mj-cs"/>
              </a:rPr>
              <a:t>Transformers</a:t>
            </a:r>
          </a:p>
          <a:p>
            <a:pPr marL="560070" lvl="1" indent="-285750">
              <a:buFont typeface="Arial" panose="020B0604020202020204" pitchFamily="34" charset="0"/>
              <a:buChar char="•"/>
            </a:pPr>
            <a:r>
              <a:rPr lang="en-US">
                <a:ea typeface="+mj-lt"/>
                <a:cs typeface="Arial" panose="020B0604020202020204" pitchFamily="34" charset="0"/>
              </a:rPr>
              <a:t>Multi-Scale Transformer</a:t>
            </a:r>
            <a:endParaRPr lang="en-US"/>
          </a:p>
          <a:p>
            <a:r>
              <a:rPr lang="en-US"/>
              <a:t>Our method </a:t>
            </a:r>
          </a:p>
          <a:p>
            <a:pPr marL="560070" lvl="1" indent="-285750">
              <a:buFont typeface="Arial" panose="020B0604020202020204" pitchFamily="34" charset="0"/>
              <a:buChar char="•"/>
            </a:pPr>
            <a:r>
              <a:rPr lang="en-US">
                <a:solidFill>
                  <a:srgbClr val="000000"/>
                </a:solidFill>
                <a:cs typeface="Arial"/>
              </a:rPr>
              <a:t>Encoder Decoder</a:t>
            </a:r>
          </a:p>
          <a:p>
            <a:pPr marL="560070" lvl="1" indent="-285750">
              <a:buFont typeface="Arial" panose="020B0604020202020204" pitchFamily="34" charset="0"/>
              <a:buChar char="•"/>
            </a:pPr>
            <a:r>
              <a:rPr lang="en-US" err="1">
                <a:solidFill>
                  <a:srgbClr val="000000"/>
                </a:solidFill>
                <a:cs typeface="Arial"/>
              </a:rPr>
              <a:t>Swin</a:t>
            </a:r>
            <a:r>
              <a:rPr lang="en-US">
                <a:solidFill>
                  <a:srgbClr val="000000"/>
                </a:solidFill>
                <a:cs typeface="Arial"/>
              </a:rPr>
              <a:t> Transformers Block</a:t>
            </a:r>
          </a:p>
          <a:p>
            <a:pPr marL="560070" lvl="1" indent="-285750">
              <a:buFont typeface="Arial" panose="020B0604020202020204" pitchFamily="34" charset="0"/>
              <a:buChar char="•"/>
            </a:pPr>
            <a:r>
              <a:rPr lang="en-US">
                <a:ea typeface="+mj-lt"/>
                <a:cs typeface="+mj-lt"/>
              </a:rPr>
              <a:t>Transformer Interactive Fusion Module (TIF) </a:t>
            </a:r>
            <a:endParaRPr lang="en-US"/>
          </a:p>
          <a:p>
            <a:r>
              <a:rPr lang="en-US" sz="2000"/>
              <a:t>Datasets and Evaluation</a:t>
            </a:r>
          </a:p>
          <a:p>
            <a:r>
              <a:rPr lang="en-US"/>
              <a:t>Results</a:t>
            </a:r>
          </a:p>
        </p:txBody>
      </p:sp>
      <p:cxnSp>
        <p:nvCxnSpPr>
          <p:cNvPr id="12" name="Straight Connector 11">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7" name="Graphic 6" descr="Gears">
            <a:extLst>
              <a:ext uri="{FF2B5EF4-FFF2-40B4-BE49-F238E27FC236}">
                <a16:creationId xmlns:a16="http://schemas.microsoft.com/office/drawing/2014/main" id="{DFFDAD21-5B17-5711-8F99-CBA4F24345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8669" y="1004724"/>
            <a:ext cx="4848551" cy="4848551"/>
          </a:xfrm>
          <a:prstGeom prst="rect">
            <a:avLst/>
          </a:prstGeom>
        </p:spPr>
      </p:pic>
    </p:spTree>
    <p:extLst>
      <p:ext uri="{BB962C8B-B14F-4D97-AF65-F5344CB8AC3E}">
        <p14:creationId xmlns:p14="http://schemas.microsoft.com/office/powerpoint/2010/main" val="304540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9926-8BC1-321D-921F-73A05C795CE5}"/>
              </a:ext>
            </a:extLst>
          </p:cNvPr>
          <p:cNvSpPr>
            <a:spLocks noGrp="1"/>
          </p:cNvSpPr>
          <p:nvPr>
            <p:ph type="title"/>
          </p:nvPr>
        </p:nvSpPr>
        <p:spPr>
          <a:xfrm>
            <a:off x="960120" y="960030"/>
            <a:ext cx="4470832" cy="1507398"/>
          </a:xfrm>
        </p:spPr>
        <p:txBody>
          <a:bodyPr anchor="ctr">
            <a:normAutofit/>
          </a:bodyPr>
          <a:lstStyle/>
          <a:p>
            <a:r>
              <a:rPr lang="en-IL"/>
              <a:t>WINDOW BASED </a:t>
            </a:r>
            <a:r>
              <a:rPr lang="en-IL">
                <a:latin typeface="Arial" panose="020B0604020202020204" pitchFamily="34" charset="0"/>
                <a:cs typeface="Arial" panose="020B0604020202020204" pitchFamily="34" charset="0"/>
              </a:rPr>
              <a:t>-</a:t>
            </a:r>
            <a:r>
              <a:rPr lang="en-IL"/>
              <a:t> MSA</a:t>
            </a:r>
          </a:p>
        </p:txBody>
      </p:sp>
      <p:sp>
        <p:nvSpPr>
          <p:cNvPr id="17" name="Content Placeholder 16">
            <a:extLst>
              <a:ext uri="{FF2B5EF4-FFF2-40B4-BE49-F238E27FC236}">
                <a16:creationId xmlns:a16="http://schemas.microsoft.com/office/drawing/2014/main" id="{F41BC046-440A-BE32-45E6-E339AAF5328E}"/>
              </a:ext>
            </a:extLst>
          </p:cNvPr>
          <p:cNvSpPr>
            <a:spLocks noGrp="1"/>
          </p:cNvSpPr>
          <p:nvPr>
            <p:ph idx="1"/>
          </p:nvPr>
        </p:nvSpPr>
        <p:spPr>
          <a:xfrm>
            <a:off x="763642" y="2399843"/>
            <a:ext cx="5035274" cy="3498127"/>
          </a:xfrm>
        </p:spPr>
        <p:txBody>
          <a:bodyPr anchor="t">
            <a:normAutofit fontScale="92500" lnSpcReduction="10000"/>
          </a:bodyPr>
          <a:lstStyle/>
          <a:p>
            <a:pPr algn="just"/>
            <a:r>
              <a:rPr lang="en-US" b="1" dirty="0">
                <a:solidFill>
                  <a:schemeClr val="tx2"/>
                </a:solidFill>
              </a:rPr>
              <a:t>Window based multi head self-Attention </a:t>
            </a:r>
            <a:r>
              <a:rPr lang="en-US" b="1" dirty="0"/>
              <a:t>:</a:t>
            </a:r>
            <a:endParaRPr lang="en-US" dirty="0"/>
          </a:p>
          <a:p>
            <a:pPr lvl="2" algn="just"/>
            <a:r>
              <a:rPr lang="en-US" dirty="0"/>
              <a:t>Self-attention is calculated only within each window. This means that each token in the window focuses on other tokens within the same window to gather relevant information.</a:t>
            </a:r>
          </a:p>
          <a:p>
            <a:pPr algn="just"/>
            <a:r>
              <a:rPr lang="en-US" b="1" dirty="0"/>
              <a:t>Token Attention Within Windows:</a:t>
            </a:r>
            <a:endParaRPr lang="en-US" dirty="0"/>
          </a:p>
          <a:p>
            <a:pPr lvl="2" algn="just"/>
            <a:r>
              <a:rPr lang="en-US" b="1" dirty="0"/>
              <a:t>Mechanism</a:t>
            </a:r>
            <a:r>
              <a:rPr lang="en-US" dirty="0"/>
              <a:t>: Each token within a window pays attention to every other token in that same window.</a:t>
            </a:r>
          </a:p>
          <a:p>
            <a:pPr lvl="2" algn="just"/>
            <a:r>
              <a:rPr lang="en-US" b="1" dirty="0"/>
              <a:t>Purpose</a:t>
            </a:r>
            <a:r>
              <a:rPr lang="en-US" dirty="0"/>
              <a:t>: By attending to all other tokens in the window, each token can gather contextual information from its neighbors, which helps in understanding local features better.</a:t>
            </a:r>
          </a:p>
          <a:p>
            <a:endParaRPr lang="en-US" dirty="0"/>
          </a:p>
        </p:txBody>
      </p:sp>
      <p:pic>
        <p:nvPicPr>
          <p:cNvPr id="6" name="Screen Recording 2024-08-04 at 15.43.40">
            <a:hlinkClick r:id="" action="ppaction://media"/>
            <a:extLst>
              <a:ext uri="{FF2B5EF4-FFF2-40B4-BE49-F238E27FC236}">
                <a16:creationId xmlns:a16="http://schemas.microsoft.com/office/drawing/2014/main" id="{8AE064BA-DFE3-D9BA-9855-ABFE303AC0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68669" y="1138060"/>
            <a:ext cx="4848551" cy="4581879"/>
          </a:xfrm>
          <a:prstGeom prst="rect">
            <a:avLst/>
          </a:prstGeom>
        </p:spPr>
      </p:pic>
    </p:spTree>
    <p:extLst>
      <p:ext uri="{BB962C8B-B14F-4D97-AF65-F5344CB8AC3E}">
        <p14:creationId xmlns:p14="http://schemas.microsoft.com/office/powerpoint/2010/main" val="40469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8FFA-5B74-A01B-4E60-616613950CA2}"/>
              </a:ext>
            </a:extLst>
          </p:cNvPr>
          <p:cNvSpPr>
            <a:spLocks noGrp="1"/>
          </p:cNvSpPr>
          <p:nvPr>
            <p:ph type="title"/>
          </p:nvPr>
        </p:nvSpPr>
        <p:spPr>
          <a:xfrm>
            <a:off x="1050388" y="657091"/>
            <a:ext cx="4470832" cy="1507398"/>
          </a:xfrm>
        </p:spPr>
        <p:txBody>
          <a:bodyPr anchor="ctr">
            <a:normAutofit/>
          </a:bodyPr>
          <a:lstStyle/>
          <a:p>
            <a:r>
              <a:rPr lang="en-IL" sz="3700"/>
              <a:t>SHIFTED WINDOW BASED MSA</a:t>
            </a:r>
          </a:p>
        </p:txBody>
      </p:sp>
      <p:sp>
        <p:nvSpPr>
          <p:cNvPr id="8" name="Content Placeholder 7">
            <a:extLst>
              <a:ext uri="{FF2B5EF4-FFF2-40B4-BE49-F238E27FC236}">
                <a16:creationId xmlns:a16="http://schemas.microsoft.com/office/drawing/2014/main" id="{ACEE6870-95B6-68B4-68E1-9A35025D5112}"/>
              </a:ext>
            </a:extLst>
          </p:cNvPr>
          <p:cNvSpPr>
            <a:spLocks noGrp="1"/>
          </p:cNvSpPr>
          <p:nvPr>
            <p:ph idx="1"/>
          </p:nvPr>
        </p:nvSpPr>
        <p:spPr>
          <a:xfrm>
            <a:off x="809107" y="2338086"/>
            <a:ext cx="4950559" cy="4036418"/>
          </a:xfrm>
        </p:spPr>
        <p:txBody>
          <a:bodyPr anchor="t">
            <a:normAutofit fontScale="92500"/>
          </a:bodyPr>
          <a:lstStyle/>
          <a:p>
            <a:r>
              <a:rPr lang="en-US" sz="1800" b="1"/>
              <a:t>Window Position Shifting in Self-Attention Layers: </a:t>
            </a:r>
            <a:r>
              <a:rPr lang="en-US" sz="1800"/>
              <a:t>The positions of the windows are slightly adjusted between self-attention layers to help the model gather more diverse contextual information from different parts of the image. This shifting process enhances the model's ability to capture relationships across the entire image.</a:t>
            </a:r>
          </a:p>
          <a:p>
            <a:r>
              <a:rPr lang="en-US" sz="1800" b="1"/>
              <a:t>Cyclic Shift:</a:t>
            </a:r>
            <a:r>
              <a:rPr lang="en-US" sz="1800"/>
              <a:t> Windows are shifted slightly between layers to ensure that each layer focuses on different parts of the image, enhancing the model’s ability to understand the entire image. This slight shift helps in capturing relationships between adjacent patches, improving the overall feature representation.</a:t>
            </a:r>
          </a:p>
        </p:txBody>
      </p:sp>
      <p:pic>
        <p:nvPicPr>
          <p:cNvPr id="5" name="Screen Recording 2024-08-04 at 15.45.00">
            <a:hlinkClick r:id="" action="ppaction://media"/>
            <a:extLst>
              <a:ext uri="{FF2B5EF4-FFF2-40B4-BE49-F238E27FC236}">
                <a16:creationId xmlns:a16="http://schemas.microsoft.com/office/drawing/2014/main" id="{7A77E46D-51AC-9710-BC43-D7D4DF5959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68669" y="1553554"/>
            <a:ext cx="4848551" cy="4036418"/>
          </a:xfrm>
          <a:prstGeom prst="rect">
            <a:avLst/>
          </a:prstGeom>
        </p:spPr>
      </p:pic>
    </p:spTree>
    <p:extLst>
      <p:ext uri="{BB962C8B-B14F-4D97-AF65-F5344CB8AC3E}">
        <p14:creationId xmlns:p14="http://schemas.microsoft.com/office/powerpoint/2010/main" val="273438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8315-0EB0-3D5C-73EA-C85130B99609}"/>
              </a:ext>
            </a:extLst>
          </p:cNvPr>
          <p:cNvSpPr>
            <a:spLocks noGrp="1"/>
          </p:cNvSpPr>
          <p:nvPr>
            <p:ph type="title"/>
          </p:nvPr>
        </p:nvSpPr>
        <p:spPr>
          <a:xfrm>
            <a:off x="413852" y="189681"/>
            <a:ext cx="4328270" cy="1064277"/>
          </a:xfrm>
        </p:spPr>
        <p:txBody>
          <a:bodyPr/>
          <a:lstStyle/>
          <a:p>
            <a:r>
              <a:rPr lang="en-IL"/>
              <a:t>PATCH MERGING</a:t>
            </a:r>
          </a:p>
        </p:txBody>
      </p:sp>
      <p:pic>
        <p:nvPicPr>
          <p:cNvPr id="4" name="Picture 3">
            <a:extLst>
              <a:ext uri="{FF2B5EF4-FFF2-40B4-BE49-F238E27FC236}">
                <a16:creationId xmlns:a16="http://schemas.microsoft.com/office/drawing/2014/main" id="{2EF5BD12-5D2B-9E58-630E-498B69A80433}"/>
              </a:ext>
            </a:extLst>
          </p:cNvPr>
          <p:cNvPicPr>
            <a:picLocks noChangeAspect="1"/>
          </p:cNvPicPr>
          <p:nvPr/>
        </p:nvPicPr>
        <p:blipFill>
          <a:blip r:embed="rId4"/>
          <a:stretch>
            <a:fillRect/>
          </a:stretch>
        </p:blipFill>
        <p:spPr>
          <a:xfrm>
            <a:off x="413852" y="1215594"/>
            <a:ext cx="7252696" cy="2213406"/>
          </a:xfrm>
          <a:prstGeom prst="rect">
            <a:avLst/>
          </a:prstGeom>
        </p:spPr>
      </p:pic>
      <p:pic>
        <p:nvPicPr>
          <p:cNvPr id="5" name="Screen Recording 2024-08-04 at 12.24.42.mov">
            <a:hlinkClick r:id="" action="ppaction://media"/>
            <a:extLst>
              <a:ext uri="{FF2B5EF4-FFF2-40B4-BE49-F238E27FC236}">
                <a16:creationId xmlns:a16="http://schemas.microsoft.com/office/drawing/2014/main" id="{AB6524FE-49CD-AE31-CD19-6E848E8EDD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24939" y="816161"/>
            <a:ext cx="3057592" cy="30575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99D7B5D-66B2-5A37-2B8F-B7BE343C4392}"/>
                  </a:ext>
                </a:extLst>
              </p:cNvPr>
              <p:cNvSpPr txBox="1"/>
              <p:nvPr/>
            </p:nvSpPr>
            <p:spPr>
              <a:xfrm>
                <a:off x="7927942" y="4160071"/>
                <a:ext cx="4303044" cy="529376"/>
              </a:xfrm>
              <a:prstGeom prst="rect">
                <a:avLst/>
              </a:prstGeom>
              <a:noFill/>
            </p:spPr>
            <p:txBody>
              <a:bodyPr wrap="square" rtlCol="0">
                <a:spAutoFit/>
              </a:bodyPr>
              <a:lstStyle/>
              <a:p>
                <a:r>
                  <a:rPr lang="en-IL" sz="2000" dirty="0"/>
                  <a:t>H </a:t>
                </a:r>
                <a14:m>
                  <m:oMath xmlns:m="http://schemas.openxmlformats.org/officeDocument/2006/math">
                    <m:r>
                      <a:rPr lang="en-US" sz="2000" i="1">
                        <a:latin typeface="Cambria Math" panose="02040503050406030204" pitchFamily="18" charset="0"/>
                        <a:sym typeface="Wingdings" pitchFamily="2" charset="2"/>
                      </a:rPr>
                      <m:t>𝑥</m:t>
                    </m:r>
                  </m:oMath>
                </a14:m>
                <a:r>
                  <a:rPr lang="en-IL" sz="2000" dirty="0"/>
                  <a:t> W </a:t>
                </a:r>
                <a14:m>
                  <m:oMath xmlns:m="http://schemas.openxmlformats.org/officeDocument/2006/math">
                    <m:r>
                      <a:rPr lang="en-US" sz="2000" i="1">
                        <a:latin typeface="Cambria Math" panose="02040503050406030204" pitchFamily="18" charset="0"/>
                        <a:sym typeface="Wingdings" pitchFamily="2" charset="2"/>
                      </a:rPr>
                      <m:t>𝑥</m:t>
                    </m:r>
                  </m:oMath>
                </a14:m>
                <a:r>
                  <a:rPr lang="en-IL" sz="2000" dirty="0"/>
                  <a:t> C </a:t>
                </a:r>
                <a:r>
                  <a:rPr lang="en-IL" sz="2000" dirty="0">
                    <a:sym typeface="Wingdings" pitchFamily="2" charset="2"/>
                  </a:rPr>
                  <a:t> </a:t>
                </a:r>
                <a14:m>
                  <m:oMath xmlns:m="http://schemas.openxmlformats.org/officeDocument/2006/math">
                    <m:r>
                      <a:rPr lang="en-US" sz="2000" b="0" i="0" smtClean="0">
                        <a:latin typeface="Cambria Math" panose="02040503050406030204" pitchFamily="18" charset="0"/>
                        <a:sym typeface="Wingdings" pitchFamily="2" charset="2"/>
                      </a:rPr>
                      <m:t>(</m:t>
                    </m:r>
                    <m:f>
                      <m:fPr>
                        <m:ctrlPr>
                          <a:rPr lang="en-IL" sz="2000" i="1" smtClean="0">
                            <a:latin typeface="Cambria Math" panose="02040503050406030204" pitchFamily="18" charset="0"/>
                            <a:sym typeface="Wingdings" pitchFamily="2" charset="2"/>
                          </a:rPr>
                        </m:ctrlPr>
                      </m:fPr>
                      <m:num>
                        <m:r>
                          <a:rPr lang="en-US" sz="2000" b="0" i="1" smtClean="0">
                            <a:latin typeface="Cambria Math" panose="02040503050406030204" pitchFamily="18" charset="0"/>
                            <a:sym typeface="Wingdings" pitchFamily="2" charset="2"/>
                          </a:rPr>
                          <m:t>𝐻</m:t>
                        </m:r>
                      </m:num>
                      <m:den>
                        <m:r>
                          <a:rPr lang="en-US" sz="2000" b="0" i="1" smtClean="0">
                            <a:latin typeface="Cambria Math" panose="02040503050406030204" pitchFamily="18" charset="0"/>
                            <a:sym typeface="Wingdings" pitchFamily="2" charset="2"/>
                          </a:rPr>
                          <m:t>𝑛</m:t>
                        </m:r>
                      </m:den>
                    </m:f>
                    <m:r>
                      <a:rPr lang="en-US" sz="2000" b="0" i="1" smtClean="0">
                        <a:latin typeface="Cambria Math" panose="02040503050406030204" pitchFamily="18" charset="0"/>
                        <a:sym typeface="Wingdings" pitchFamily="2" charset="2"/>
                      </a:rPr>
                      <m:t>) </m:t>
                    </m:r>
                    <m:r>
                      <a:rPr lang="en-US" sz="2000" b="0" i="1" smtClean="0">
                        <a:latin typeface="Cambria Math" panose="02040503050406030204" pitchFamily="18" charset="0"/>
                        <a:sym typeface="Wingdings" pitchFamily="2" charset="2"/>
                      </a:rPr>
                      <m:t>𝑥</m:t>
                    </m:r>
                    <m:r>
                      <a:rPr lang="en-US" sz="2000" b="0" i="1" smtClean="0">
                        <a:latin typeface="Cambria Math" panose="02040503050406030204" pitchFamily="18" charset="0"/>
                        <a:sym typeface="Wingdings" pitchFamily="2" charset="2"/>
                      </a:rPr>
                      <m:t> (</m:t>
                    </m:r>
                    <m:f>
                      <m:fPr>
                        <m:ctrlPr>
                          <a:rPr lang="en-US" sz="2000" b="0" i="1" smtClean="0">
                            <a:latin typeface="Cambria Math" panose="02040503050406030204" pitchFamily="18" charset="0"/>
                            <a:sym typeface="Wingdings" pitchFamily="2" charset="2"/>
                          </a:rPr>
                        </m:ctrlPr>
                      </m:fPr>
                      <m:num>
                        <m:r>
                          <a:rPr lang="en-US" sz="2000" b="0" i="1" smtClean="0">
                            <a:latin typeface="Cambria Math" panose="02040503050406030204" pitchFamily="18" charset="0"/>
                            <a:sym typeface="Wingdings" pitchFamily="2" charset="2"/>
                          </a:rPr>
                          <m:t>𝑊</m:t>
                        </m:r>
                      </m:num>
                      <m:den>
                        <m:r>
                          <a:rPr lang="en-US" sz="2000" b="0" i="1" smtClean="0">
                            <a:latin typeface="Cambria Math" panose="02040503050406030204" pitchFamily="18" charset="0"/>
                            <a:sym typeface="Wingdings" pitchFamily="2" charset="2"/>
                          </a:rPr>
                          <m:t>𝑛</m:t>
                        </m:r>
                      </m:den>
                    </m:f>
                    <m:r>
                      <a:rPr lang="en-US" sz="2000" b="0" i="1" smtClean="0">
                        <a:latin typeface="Cambria Math" panose="02040503050406030204" pitchFamily="18" charset="0"/>
                        <a:sym typeface="Wingdings" pitchFamily="2" charset="2"/>
                      </a:rPr>
                      <m:t>) </m:t>
                    </m:r>
                    <m:r>
                      <a:rPr lang="en-US" sz="2000" b="0" i="1" smtClean="0">
                        <a:latin typeface="Cambria Math" panose="02040503050406030204" pitchFamily="18" charset="0"/>
                        <a:sym typeface="Wingdings" pitchFamily="2" charset="2"/>
                      </a:rPr>
                      <m:t>𝑥</m:t>
                    </m:r>
                    <m:r>
                      <a:rPr lang="en-US" sz="2000" b="0" i="1" smtClean="0">
                        <a:latin typeface="Cambria Math" panose="02040503050406030204" pitchFamily="18" charset="0"/>
                        <a:sym typeface="Wingdings" pitchFamily="2" charset="2"/>
                      </a:rPr>
                      <m:t> </m:t>
                    </m:r>
                    <m:sSup>
                      <m:sSupPr>
                        <m:ctrlPr>
                          <a:rPr lang="en-US" sz="2000" b="0" i="1" smtClean="0">
                            <a:latin typeface="Cambria Math" panose="02040503050406030204" pitchFamily="18" charset="0"/>
                            <a:sym typeface="Wingdings" pitchFamily="2" charset="2"/>
                          </a:rPr>
                        </m:ctrlPr>
                      </m:sSupPr>
                      <m:e>
                        <m:r>
                          <a:rPr lang="en-US" sz="2000" b="0" i="1" smtClean="0">
                            <a:latin typeface="Cambria Math" panose="02040503050406030204" pitchFamily="18" charset="0"/>
                            <a:sym typeface="Wingdings" pitchFamily="2" charset="2"/>
                          </a:rPr>
                          <m:t>(</m:t>
                        </m:r>
                        <m:r>
                          <a:rPr lang="en-US" sz="2000" i="1">
                            <a:latin typeface="Cambria Math" panose="02040503050406030204" pitchFamily="18" charset="0"/>
                            <a:sym typeface="Wingdings" pitchFamily="2" charset="2"/>
                          </a:rPr>
                          <m:t>𝑛</m:t>
                        </m:r>
                      </m:e>
                      <m:sup>
                        <m:r>
                          <a:rPr lang="en-US" sz="2000" b="0" i="1" smtClean="0">
                            <a:latin typeface="Cambria Math" panose="02040503050406030204" pitchFamily="18" charset="0"/>
                            <a:sym typeface="Wingdings" pitchFamily="2" charset="2"/>
                          </a:rPr>
                          <m:t>2</m:t>
                        </m:r>
                      </m:sup>
                    </m:sSup>
                    <m:r>
                      <a:rPr lang="en-US" sz="2000" b="0" i="1" smtClean="0">
                        <a:latin typeface="Cambria Math" panose="02040503050406030204" pitchFamily="18" charset="0"/>
                        <a:sym typeface="Wingdings" pitchFamily="2" charset="2"/>
                      </a:rPr>
                      <m:t>∗</m:t>
                    </m:r>
                    <m:r>
                      <a:rPr lang="en-US" sz="2000" b="0" i="1" smtClean="0">
                        <a:latin typeface="Cambria Math" panose="02040503050406030204" pitchFamily="18" charset="0"/>
                        <a:sym typeface="Wingdings" pitchFamily="2" charset="2"/>
                      </a:rPr>
                      <m:t>𝐶</m:t>
                    </m:r>
                    <m:r>
                      <a:rPr lang="en-US" sz="2000" b="0" i="1" smtClean="0">
                        <a:latin typeface="Cambria Math" panose="02040503050406030204" pitchFamily="18" charset="0"/>
                        <a:sym typeface="Wingdings" pitchFamily="2" charset="2"/>
                      </a:rPr>
                      <m:t>)</m:t>
                    </m:r>
                  </m:oMath>
                </a14:m>
                <a:r>
                  <a:rPr lang="en-IL" sz="2000" dirty="0"/>
                  <a:t> </a:t>
                </a:r>
              </a:p>
            </p:txBody>
          </p:sp>
        </mc:Choice>
        <mc:Fallback xmlns="">
          <p:sp>
            <p:nvSpPr>
              <p:cNvPr id="6" name="TextBox 5">
                <a:extLst>
                  <a:ext uri="{FF2B5EF4-FFF2-40B4-BE49-F238E27FC236}">
                    <a16:creationId xmlns:a16="http://schemas.microsoft.com/office/drawing/2014/main" id="{A99D7B5D-66B2-5A37-2B8F-B7BE343C4392}"/>
                  </a:ext>
                </a:extLst>
              </p:cNvPr>
              <p:cNvSpPr txBox="1">
                <a:spLocks noRot="1" noChangeAspect="1" noMove="1" noResize="1" noEditPoints="1" noAdjustHandles="1" noChangeArrowheads="1" noChangeShapeType="1" noTextEdit="1"/>
              </p:cNvSpPr>
              <p:nvPr/>
            </p:nvSpPr>
            <p:spPr>
              <a:xfrm>
                <a:off x="7927942" y="4160071"/>
                <a:ext cx="4303044" cy="529376"/>
              </a:xfrm>
              <a:prstGeom prst="rect">
                <a:avLst/>
              </a:prstGeom>
              <a:blipFill>
                <a:blip r:embed="rId6"/>
                <a:stretch>
                  <a:fillRect l="-1475" b="-697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CB81A6-E91B-BDBC-46A3-6037B2A2D6C0}"/>
                  </a:ext>
                </a:extLst>
              </p:cNvPr>
              <p:cNvSpPr txBox="1"/>
              <p:nvPr/>
            </p:nvSpPr>
            <p:spPr>
              <a:xfrm>
                <a:off x="7927942" y="4733177"/>
                <a:ext cx="3765988" cy="923330"/>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sym typeface="Wingdings" pitchFamily="2" charset="2"/>
                      </a:rPr>
                      <m:t>𝑛</m:t>
                    </m:r>
                  </m:oMath>
                </a14:m>
                <a:r>
                  <a:rPr lang="en-US" dirty="0"/>
                  <a:t> is the dimension of the square grid of patches that are being combined or merged.</a:t>
                </a:r>
                <a:endParaRPr lang="en-IL" dirty="0"/>
              </a:p>
            </p:txBody>
          </p:sp>
        </mc:Choice>
        <mc:Fallback xmlns="">
          <p:sp>
            <p:nvSpPr>
              <p:cNvPr id="8" name="TextBox 7">
                <a:extLst>
                  <a:ext uri="{FF2B5EF4-FFF2-40B4-BE49-F238E27FC236}">
                    <a16:creationId xmlns:a16="http://schemas.microsoft.com/office/drawing/2014/main" id="{F8CB81A6-E91B-BDBC-46A3-6037B2A2D6C0}"/>
                  </a:ext>
                </a:extLst>
              </p:cNvPr>
              <p:cNvSpPr txBox="1">
                <a:spLocks noRot="1" noChangeAspect="1" noMove="1" noResize="1" noEditPoints="1" noAdjustHandles="1" noChangeArrowheads="1" noChangeShapeType="1" noTextEdit="1"/>
              </p:cNvSpPr>
              <p:nvPr/>
            </p:nvSpPr>
            <p:spPr>
              <a:xfrm>
                <a:off x="7927942" y="4733177"/>
                <a:ext cx="3765988" cy="923330"/>
              </a:xfrm>
              <a:prstGeom prst="rect">
                <a:avLst/>
              </a:prstGeom>
              <a:blipFill>
                <a:blip r:embed="rId7"/>
                <a:stretch>
                  <a:fillRect l="-1347" t="-2703" r="-2357" b="-9459"/>
                </a:stretch>
              </a:blipFill>
            </p:spPr>
            <p:txBody>
              <a:bodyPr/>
              <a:lstStyle/>
              <a:p>
                <a:r>
                  <a:rPr lang="en-IL">
                    <a:noFill/>
                  </a:rPr>
                  <a:t> </a:t>
                </a:r>
              </a:p>
            </p:txBody>
          </p:sp>
        </mc:Fallback>
      </mc:AlternateContent>
      <p:sp>
        <p:nvSpPr>
          <p:cNvPr id="7" name="TextBox 6">
            <a:extLst>
              <a:ext uri="{FF2B5EF4-FFF2-40B4-BE49-F238E27FC236}">
                <a16:creationId xmlns:a16="http://schemas.microsoft.com/office/drawing/2014/main" id="{91EB486C-0221-0443-6BDA-2C44174B2588}"/>
              </a:ext>
            </a:extLst>
          </p:cNvPr>
          <p:cNvSpPr txBox="1"/>
          <p:nvPr/>
        </p:nvSpPr>
        <p:spPr>
          <a:xfrm>
            <a:off x="413852" y="3582346"/>
            <a:ext cx="7252696" cy="2862322"/>
          </a:xfrm>
          <a:prstGeom prst="rect">
            <a:avLst/>
          </a:prstGeom>
          <a:noFill/>
        </p:spPr>
        <p:txBody>
          <a:bodyPr wrap="square">
            <a:spAutoFit/>
          </a:bodyPr>
          <a:lstStyle/>
          <a:p>
            <a:pPr marL="285750" indent="-285750">
              <a:buFont typeface="Arial" panose="020B0604020202020204" pitchFamily="34" charset="0"/>
              <a:buChar char="•"/>
            </a:pPr>
            <a:r>
              <a:rPr lang="en-US" b="1" dirty="0"/>
              <a:t>Combining Patches</a:t>
            </a:r>
            <a:r>
              <a:rPr lang="en-US" dirty="0"/>
              <a:t>: Groups of 2x2 neighboring patches are combined.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Concatenation</a:t>
            </a:r>
            <a:r>
              <a:rPr lang="en-US" dirty="0"/>
              <a:t>: The features of these patches are concatenated to form a richer, more informative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Dimensionality Adjustment</a:t>
            </a:r>
            <a:r>
              <a:rPr lang="en-US" dirty="0"/>
              <a:t>: After concatenation, the number of patches is reduced, and the depth of the feature map is increased.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Patch merging combines smaller patches into larger ones, making the model more efficient and improving performance by reducing data.</a:t>
            </a:r>
            <a:endParaRPr lang="en-IL" dirty="0"/>
          </a:p>
        </p:txBody>
      </p:sp>
    </p:spTree>
    <p:extLst>
      <p:ext uri="{BB962C8B-B14F-4D97-AF65-F5344CB8AC3E}">
        <p14:creationId xmlns:p14="http://schemas.microsoft.com/office/powerpoint/2010/main" val="4747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E399A-2C19-B638-0A53-BBF5095E1739}"/>
              </a:ext>
            </a:extLst>
          </p:cNvPr>
          <p:cNvSpPr>
            <a:spLocks noGrp="1"/>
          </p:cNvSpPr>
          <p:nvPr>
            <p:ph type="title"/>
          </p:nvPr>
        </p:nvSpPr>
        <p:spPr>
          <a:xfrm>
            <a:off x="961680" y="763649"/>
            <a:ext cx="4470832" cy="911729"/>
          </a:xfrm>
        </p:spPr>
        <p:txBody>
          <a:bodyPr anchor="ctr">
            <a:normAutofit/>
          </a:bodyPr>
          <a:lstStyle/>
          <a:p>
            <a:r>
              <a:rPr lang="en-US" i="1" dirty="0">
                <a:ea typeface="+mj-lt"/>
                <a:cs typeface="+mj-lt"/>
              </a:rPr>
              <a:t>DECODER </a:t>
            </a:r>
            <a:endParaRPr lang="en-US" dirty="0"/>
          </a:p>
        </p:txBody>
      </p:sp>
      <p:sp>
        <p:nvSpPr>
          <p:cNvPr id="3" name="Content Placeholder 2">
            <a:extLst>
              <a:ext uri="{FF2B5EF4-FFF2-40B4-BE49-F238E27FC236}">
                <a16:creationId xmlns:a16="http://schemas.microsoft.com/office/drawing/2014/main" id="{9668D4E0-5D20-22A7-B572-3B8F38531D1D}"/>
              </a:ext>
            </a:extLst>
          </p:cNvPr>
          <p:cNvSpPr>
            <a:spLocks noGrp="1"/>
          </p:cNvSpPr>
          <p:nvPr>
            <p:ph idx="1"/>
          </p:nvPr>
        </p:nvSpPr>
        <p:spPr>
          <a:xfrm>
            <a:off x="961681" y="1880825"/>
            <a:ext cx="4470831" cy="4017145"/>
          </a:xfrm>
        </p:spPr>
        <p:txBody>
          <a:bodyPr vert="horz" lIns="91440" tIns="45720" rIns="91440" bIns="45720" rtlCol="0" anchor="t">
            <a:normAutofit/>
          </a:bodyPr>
          <a:lstStyle/>
          <a:p>
            <a:pPr marL="0" indent="0">
              <a:lnSpc>
                <a:spcPct val="100000"/>
              </a:lnSpc>
              <a:buNone/>
            </a:pPr>
            <a:r>
              <a:rPr lang="en-US" sz="1400" dirty="0">
                <a:ea typeface="+mn-lt"/>
              </a:rPr>
              <a:t>The decoder in DS-</a:t>
            </a:r>
            <a:r>
              <a:rPr lang="en-US" sz="1400" dirty="0" err="1">
                <a:ea typeface="+mn-lt"/>
              </a:rPr>
              <a:t>TransUNet</a:t>
            </a:r>
            <a:r>
              <a:rPr lang="en-US" sz="1400" dirty="0">
                <a:ea typeface="+mn-lt"/>
              </a:rPr>
              <a:t> is designed to enhance the reconstruction of segmentation maps by integrating </a:t>
            </a:r>
            <a:r>
              <a:rPr lang="en-US" sz="1400" dirty="0" err="1">
                <a:ea typeface="+mn-lt"/>
              </a:rPr>
              <a:t>Swin</a:t>
            </a:r>
            <a:r>
              <a:rPr lang="en-US" sz="1400" dirty="0">
                <a:ea typeface="+mn-lt"/>
              </a:rPr>
              <a:t> Transformer blocks, leveraging both up-sampling and skip connections from the encoder.</a:t>
            </a:r>
            <a:endParaRPr lang="he-IL" sz="1400" dirty="0"/>
          </a:p>
          <a:p>
            <a:pPr>
              <a:lnSpc>
                <a:spcPct val="100000"/>
              </a:lnSpc>
            </a:pPr>
            <a:r>
              <a:rPr lang="en-US" sz="1400" b="1" dirty="0">
                <a:ea typeface="+mn-lt"/>
              </a:rPr>
              <a:t>Decoder Structure:</a:t>
            </a:r>
            <a:endParaRPr lang="en-US" sz="1400" dirty="0"/>
          </a:p>
          <a:p>
            <a:pPr marL="445770" lvl="1" indent="-171450">
              <a:lnSpc>
                <a:spcPct val="100000"/>
              </a:lnSpc>
              <a:buFont typeface="Arial" panose="020B0604020202020204" pitchFamily="34" charset="0"/>
              <a:buChar char="•"/>
            </a:pPr>
            <a:r>
              <a:rPr lang="en-US" sz="1200" dirty="0">
                <a:ea typeface="+mn-lt"/>
              </a:rPr>
              <a:t>The decoder consists of three main stages, each involving up-sampling, concatenation with skip connection features from the encoder, and </a:t>
            </a:r>
            <a:r>
              <a:rPr lang="en-US" sz="1200" dirty="0" err="1">
                <a:ea typeface="+mn-lt"/>
              </a:rPr>
              <a:t>Swin</a:t>
            </a:r>
            <a:r>
              <a:rPr lang="en-US" sz="1200" dirty="0">
                <a:ea typeface="+mn-lt"/>
              </a:rPr>
              <a:t> Transformer blocks.</a:t>
            </a:r>
            <a:endParaRPr lang="en-US" sz="1200" dirty="0"/>
          </a:p>
          <a:p>
            <a:pPr>
              <a:lnSpc>
                <a:spcPct val="100000"/>
              </a:lnSpc>
            </a:pPr>
            <a:r>
              <a:rPr lang="en-US" sz="1400" b="1" dirty="0">
                <a:ea typeface="+mn-lt"/>
              </a:rPr>
              <a:t>Stage Description:</a:t>
            </a:r>
            <a:endParaRPr lang="en-US" sz="1400" dirty="0"/>
          </a:p>
          <a:p>
            <a:pPr marL="445770" lvl="1" indent="-171450">
              <a:lnSpc>
                <a:spcPct val="100000"/>
              </a:lnSpc>
              <a:buFont typeface="Arial" panose="020B0604020202020204" pitchFamily="34" charset="0"/>
              <a:buChar char="•"/>
            </a:pPr>
            <a:r>
              <a:rPr lang="en-US" sz="1200" dirty="0">
                <a:ea typeface="+mn-lt"/>
              </a:rPr>
              <a:t>At each stage, the input features are up-sampled by a factor of 2.</a:t>
            </a:r>
            <a:endParaRPr lang="en-US" sz="1200" dirty="0"/>
          </a:p>
          <a:p>
            <a:pPr marL="445770" lvl="1" indent="-171450">
              <a:lnSpc>
                <a:spcPct val="100000"/>
              </a:lnSpc>
              <a:buFont typeface="Arial" panose="020B0604020202020204" pitchFamily="34" charset="0"/>
              <a:buChar char="•"/>
            </a:pPr>
            <a:r>
              <a:rPr lang="en-US" sz="1200" dirty="0">
                <a:ea typeface="+mn-lt"/>
              </a:rPr>
              <a:t>These up-sampled features are concatenated with corresponding skip connection feature maps from the encoder.</a:t>
            </a:r>
            <a:endParaRPr lang="en-US" sz="1200" dirty="0"/>
          </a:p>
          <a:p>
            <a:pPr marL="445770" lvl="1" indent="-171450">
              <a:lnSpc>
                <a:spcPct val="100000"/>
              </a:lnSpc>
              <a:buFont typeface="Arial" panose="020B0604020202020204" pitchFamily="34" charset="0"/>
              <a:buChar char="•"/>
            </a:pPr>
            <a:r>
              <a:rPr lang="en-US" sz="1200" dirty="0">
                <a:ea typeface="+mn-lt"/>
              </a:rPr>
              <a:t>The combined features are then processed by a </a:t>
            </a:r>
            <a:r>
              <a:rPr lang="en-US" sz="1200" dirty="0" err="1">
                <a:ea typeface="+mn-lt"/>
              </a:rPr>
              <a:t>Swin</a:t>
            </a:r>
            <a:r>
              <a:rPr lang="en-US" sz="1200" dirty="0">
                <a:ea typeface="+mn-lt"/>
              </a:rPr>
              <a:t> Transformer block to enhance the feature representation by capturing local details and contextual information.</a:t>
            </a:r>
            <a:endParaRPr lang="en-US" sz="1200" dirty="0"/>
          </a:p>
          <a:p>
            <a:pPr>
              <a:lnSpc>
                <a:spcPct val="100000"/>
              </a:lnSpc>
            </a:pPr>
            <a:endParaRPr lang="en-US" sz="1400" dirty="0"/>
          </a:p>
          <a:p>
            <a:pPr>
              <a:lnSpc>
                <a:spcPct val="100000"/>
              </a:lnSpc>
            </a:pPr>
            <a:endParaRPr lang="en-US" sz="1100" dirty="0"/>
          </a:p>
          <a:p>
            <a:pPr>
              <a:lnSpc>
                <a:spcPct val="100000"/>
              </a:lnSpc>
            </a:pPr>
            <a:endParaRPr lang="en-US" sz="1100" dirty="0"/>
          </a:p>
          <a:p>
            <a:pPr>
              <a:lnSpc>
                <a:spcPct val="100000"/>
              </a:lnSpc>
            </a:pPr>
            <a:endParaRPr lang="en-US" sz="1100" dirty="0"/>
          </a:p>
        </p:txBody>
      </p:sp>
      <p:cxnSp>
        <p:nvCxnSpPr>
          <p:cNvPr id="18" name="Straight Connector 17">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 צילום מסך, גופן, תרשים&#10;&#10;התיאור נוצר באופן אוטומטי">
            <a:extLst>
              <a:ext uri="{FF2B5EF4-FFF2-40B4-BE49-F238E27FC236}">
                <a16:creationId xmlns:a16="http://schemas.microsoft.com/office/drawing/2014/main" id="{0A6A8A47-B171-90F1-6A37-F451E8D8E607}"/>
              </a:ext>
            </a:extLst>
          </p:cNvPr>
          <p:cNvPicPr>
            <a:picLocks noChangeAspect="1"/>
          </p:cNvPicPr>
          <p:nvPr/>
        </p:nvPicPr>
        <p:blipFill>
          <a:blip r:embed="rId3"/>
          <a:stretch>
            <a:fillRect/>
          </a:stretch>
        </p:blipFill>
        <p:spPr>
          <a:xfrm>
            <a:off x="7516428" y="713992"/>
            <a:ext cx="3353033" cy="5430015"/>
          </a:xfrm>
          <a:prstGeom prst="rect">
            <a:avLst/>
          </a:prstGeom>
        </p:spPr>
      </p:pic>
    </p:spTree>
    <p:extLst>
      <p:ext uri="{BB962C8B-B14F-4D97-AF65-F5344CB8AC3E}">
        <p14:creationId xmlns:p14="http://schemas.microsoft.com/office/powerpoint/2010/main" val="91708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30C214-5CAB-FFC8-115E-49C0D87D800A}"/>
              </a:ext>
            </a:extLst>
          </p:cNvPr>
          <p:cNvSpPr>
            <a:spLocks noGrp="1"/>
          </p:cNvSpPr>
          <p:nvPr>
            <p:ph type="title"/>
          </p:nvPr>
        </p:nvSpPr>
        <p:spPr>
          <a:xfrm>
            <a:off x="1028113" y="401128"/>
            <a:ext cx="9076329" cy="1064277"/>
          </a:xfrm>
        </p:spPr>
        <p:txBody>
          <a:bodyPr/>
          <a:lstStyle/>
          <a:p>
            <a:r>
              <a:rPr lang="en-US" dirty="0"/>
              <a:t>UP SAMPLING</a:t>
            </a:r>
            <a:endParaRPr lang="he-IL" dirty="0"/>
          </a:p>
        </p:txBody>
      </p:sp>
      <p:pic>
        <p:nvPicPr>
          <p:cNvPr id="5" name="מציין מיקום תוכן 4">
            <a:extLst>
              <a:ext uri="{FF2B5EF4-FFF2-40B4-BE49-F238E27FC236}">
                <a16:creationId xmlns:a16="http://schemas.microsoft.com/office/drawing/2014/main" id="{3B3E47E9-31FE-6F11-6625-0C8654D8DBB3}"/>
              </a:ext>
            </a:extLst>
          </p:cNvPr>
          <p:cNvPicPr>
            <a:picLocks noGrp="1" noChangeAspect="1"/>
          </p:cNvPicPr>
          <p:nvPr>
            <p:ph idx="1"/>
          </p:nvPr>
        </p:nvPicPr>
        <p:blipFill>
          <a:blip r:embed="rId2"/>
          <a:stretch>
            <a:fillRect/>
          </a:stretch>
        </p:blipFill>
        <p:spPr>
          <a:xfrm>
            <a:off x="2699863" y="1857155"/>
            <a:ext cx="6792273" cy="3143689"/>
          </a:xfrm>
        </p:spPr>
      </p:pic>
    </p:spTree>
    <p:extLst>
      <p:ext uri="{BB962C8B-B14F-4D97-AF65-F5344CB8AC3E}">
        <p14:creationId xmlns:p14="http://schemas.microsoft.com/office/powerpoint/2010/main" val="2509242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327C-D2F2-E561-5BB9-A47D971843CD}"/>
              </a:ext>
            </a:extLst>
          </p:cNvPr>
          <p:cNvSpPr>
            <a:spLocks noGrp="1"/>
          </p:cNvSpPr>
          <p:nvPr>
            <p:ph type="title"/>
          </p:nvPr>
        </p:nvSpPr>
        <p:spPr>
          <a:xfrm>
            <a:off x="1966273" y="0"/>
            <a:ext cx="9076329" cy="1064277"/>
          </a:xfrm>
        </p:spPr>
        <p:txBody>
          <a:bodyPr/>
          <a:lstStyle/>
          <a:p>
            <a:r>
              <a:rPr lang="en-US" sz="3600" dirty="0">
                <a:latin typeface="+mn-lt"/>
                <a:ea typeface="+mj-lt"/>
                <a:cs typeface="+mj-lt"/>
              </a:rPr>
              <a:t>Transformer Interactive Fusion Module (TIF) </a:t>
            </a:r>
            <a:endParaRPr lang="en-US" sz="3600" dirty="0">
              <a:latin typeface="+mn-lt"/>
            </a:endParaRPr>
          </a:p>
          <a:p>
            <a:endParaRPr lang="en-US" dirty="0"/>
          </a:p>
        </p:txBody>
      </p:sp>
      <p:pic>
        <p:nvPicPr>
          <p:cNvPr id="5" name="מציין מיקום תוכן 4">
            <a:extLst>
              <a:ext uri="{FF2B5EF4-FFF2-40B4-BE49-F238E27FC236}">
                <a16:creationId xmlns:a16="http://schemas.microsoft.com/office/drawing/2014/main" id="{F3058D56-8D51-F629-ECD2-DFA9DDB2F6F5}"/>
              </a:ext>
            </a:extLst>
          </p:cNvPr>
          <p:cNvPicPr>
            <a:picLocks noGrp="1" noChangeAspect="1"/>
          </p:cNvPicPr>
          <p:nvPr>
            <p:ph idx="1"/>
          </p:nvPr>
        </p:nvPicPr>
        <p:blipFill>
          <a:blip r:embed="rId3"/>
          <a:stretch>
            <a:fillRect/>
          </a:stretch>
        </p:blipFill>
        <p:spPr>
          <a:xfrm>
            <a:off x="2984279" y="553436"/>
            <a:ext cx="6030339" cy="3955543"/>
          </a:xfrm>
        </p:spPr>
      </p:pic>
      <p:pic>
        <p:nvPicPr>
          <p:cNvPr id="7" name="תמונה 6">
            <a:extLst>
              <a:ext uri="{FF2B5EF4-FFF2-40B4-BE49-F238E27FC236}">
                <a16:creationId xmlns:a16="http://schemas.microsoft.com/office/drawing/2014/main" id="{8FCA5B6C-8E27-E173-673C-5C8FD3684FF2}"/>
              </a:ext>
            </a:extLst>
          </p:cNvPr>
          <p:cNvPicPr>
            <a:picLocks noChangeAspect="1"/>
          </p:cNvPicPr>
          <p:nvPr/>
        </p:nvPicPr>
        <p:blipFill>
          <a:blip r:embed="rId4"/>
          <a:stretch>
            <a:fillRect/>
          </a:stretch>
        </p:blipFill>
        <p:spPr>
          <a:xfrm>
            <a:off x="40043" y="4633598"/>
            <a:ext cx="10591800" cy="1774371"/>
          </a:xfrm>
          <a:prstGeom prst="rect">
            <a:avLst/>
          </a:prstGeom>
        </p:spPr>
      </p:pic>
      <p:pic>
        <p:nvPicPr>
          <p:cNvPr id="9" name="תמונה 8">
            <a:extLst>
              <a:ext uri="{FF2B5EF4-FFF2-40B4-BE49-F238E27FC236}">
                <a16:creationId xmlns:a16="http://schemas.microsoft.com/office/drawing/2014/main" id="{1AC0EAF8-F8BA-F8AF-E3DF-0FCA1AD1B7ED}"/>
              </a:ext>
            </a:extLst>
          </p:cNvPr>
          <p:cNvPicPr>
            <a:picLocks noChangeAspect="1"/>
          </p:cNvPicPr>
          <p:nvPr/>
        </p:nvPicPr>
        <p:blipFill>
          <a:blip r:embed="rId5"/>
          <a:stretch>
            <a:fillRect/>
          </a:stretch>
        </p:blipFill>
        <p:spPr>
          <a:xfrm>
            <a:off x="10631843" y="4969830"/>
            <a:ext cx="1584332" cy="1101906"/>
          </a:xfrm>
          <a:prstGeom prst="rect">
            <a:avLst/>
          </a:prstGeom>
        </p:spPr>
      </p:pic>
    </p:spTree>
    <p:extLst>
      <p:ext uri="{BB962C8B-B14F-4D97-AF65-F5344CB8AC3E}">
        <p14:creationId xmlns:p14="http://schemas.microsoft.com/office/powerpoint/2010/main" val="3469753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19CB85-E628-7065-9C77-336A515B9B98}"/>
              </a:ext>
            </a:extLst>
          </p:cNvPr>
          <p:cNvSpPr>
            <a:spLocks noGrp="1"/>
          </p:cNvSpPr>
          <p:nvPr>
            <p:ph type="title"/>
          </p:nvPr>
        </p:nvSpPr>
        <p:spPr>
          <a:xfrm>
            <a:off x="966743" y="123815"/>
            <a:ext cx="9076329" cy="1064277"/>
          </a:xfrm>
        </p:spPr>
        <p:txBody>
          <a:bodyPr>
            <a:normAutofit fontScale="90000"/>
          </a:bodyPr>
          <a:lstStyle/>
          <a:p>
            <a:pPr algn="ctr"/>
            <a:r>
              <a:rPr lang="en-US"/>
              <a:t> </a:t>
            </a:r>
            <a:r>
              <a:rPr lang="en-US" b="1"/>
              <a:t>1×1 Convolution</a:t>
            </a:r>
            <a:r>
              <a:rPr lang="en-US"/>
              <a:t>:</a:t>
            </a:r>
            <a:br>
              <a:rPr lang="en-US"/>
            </a:br>
            <a:endParaRPr lang="he-IL"/>
          </a:p>
        </p:txBody>
      </p:sp>
      <p:pic>
        <p:nvPicPr>
          <p:cNvPr id="4" name="מציין מיקום תוכן 3">
            <a:extLst>
              <a:ext uri="{FF2B5EF4-FFF2-40B4-BE49-F238E27FC236}">
                <a16:creationId xmlns:a16="http://schemas.microsoft.com/office/drawing/2014/main" id="{449D30E6-6923-6CD1-F048-475BBF0E58DA}"/>
              </a:ext>
            </a:extLst>
          </p:cNvPr>
          <p:cNvPicPr>
            <a:picLocks noGrp="1" noChangeAspect="1"/>
          </p:cNvPicPr>
          <p:nvPr>
            <p:ph idx="1"/>
          </p:nvPr>
        </p:nvPicPr>
        <p:blipFill>
          <a:blip r:embed="rId3"/>
          <a:stretch>
            <a:fillRect/>
          </a:stretch>
        </p:blipFill>
        <p:spPr>
          <a:xfrm>
            <a:off x="6261670" y="3736856"/>
            <a:ext cx="5930330" cy="2948227"/>
          </a:xfrm>
          <a:prstGeom prst="rect">
            <a:avLst/>
          </a:prstGeom>
        </p:spPr>
      </p:pic>
      <p:pic>
        <p:nvPicPr>
          <p:cNvPr id="6" name="תמונה 5">
            <a:extLst>
              <a:ext uri="{FF2B5EF4-FFF2-40B4-BE49-F238E27FC236}">
                <a16:creationId xmlns:a16="http://schemas.microsoft.com/office/drawing/2014/main" id="{A33FA8F7-4D73-6BA3-6807-F817F6658567}"/>
              </a:ext>
            </a:extLst>
          </p:cNvPr>
          <p:cNvPicPr>
            <a:picLocks noChangeAspect="1"/>
          </p:cNvPicPr>
          <p:nvPr/>
        </p:nvPicPr>
        <p:blipFill>
          <a:blip r:embed="rId4"/>
          <a:stretch>
            <a:fillRect/>
          </a:stretch>
        </p:blipFill>
        <p:spPr>
          <a:xfrm>
            <a:off x="406493" y="3736856"/>
            <a:ext cx="4137800" cy="813993"/>
          </a:xfrm>
          <a:prstGeom prst="rect">
            <a:avLst/>
          </a:prstGeom>
        </p:spPr>
      </p:pic>
      <p:pic>
        <p:nvPicPr>
          <p:cNvPr id="8" name="תמונה 7">
            <a:extLst>
              <a:ext uri="{FF2B5EF4-FFF2-40B4-BE49-F238E27FC236}">
                <a16:creationId xmlns:a16="http://schemas.microsoft.com/office/drawing/2014/main" id="{207F79D7-25B9-652D-D793-E2013E83363A}"/>
              </a:ext>
            </a:extLst>
          </p:cNvPr>
          <p:cNvPicPr>
            <a:picLocks noChangeAspect="1"/>
          </p:cNvPicPr>
          <p:nvPr/>
        </p:nvPicPr>
        <p:blipFill>
          <a:blip r:embed="rId5"/>
          <a:stretch>
            <a:fillRect/>
          </a:stretch>
        </p:blipFill>
        <p:spPr>
          <a:xfrm>
            <a:off x="406492" y="4550849"/>
            <a:ext cx="4137801" cy="947871"/>
          </a:xfrm>
          <a:prstGeom prst="rect">
            <a:avLst/>
          </a:prstGeom>
        </p:spPr>
      </p:pic>
      <p:pic>
        <p:nvPicPr>
          <p:cNvPr id="10" name="תמונה 9">
            <a:extLst>
              <a:ext uri="{FF2B5EF4-FFF2-40B4-BE49-F238E27FC236}">
                <a16:creationId xmlns:a16="http://schemas.microsoft.com/office/drawing/2014/main" id="{17FE36A8-793B-030D-D5DD-94E1575E89AC}"/>
              </a:ext>
            </a:extLst>
          </p:cNvPr>
          <p:cNvPicPr>
            <a:picLocks noChangeAspect="1"/>
          </p:cNvPicPr>
          <p:nvPr/>
        </p:nvPicPr>
        <p:blipFill>
          <a:blip r:embed="rId6"/>
          <a:stretch>
            <a:fillRect/>
          </a:stretch>
        </p:blipFill>
        <p:spPr>
          <a:xfrm>
            <a:off x="406435" y="5494402"/>
            <a:ext cx="5098473" cy="1239783"/>
          </a:xfrm>
          <a:prstGeom prst="rect">
            <a:avLst/>
          </a:prstGeom>
        </p:spPr>
      </p:pic>
      <p:pic>
        <p:nvPicPr>
          <p:cNvPr id="5" name="תמונה 4">
            <a:extLst>
              <a:ext uri="{FF2B5EF4-FFF2-40B4-BE49-F238E27FC236}">
                <a16:creationId xmlns:a16="http://schemas.microsoft.com/office/drawing/2014/main" id="{1A769FB2-5FBB-FE9A-71B4-949ED1A98149}"/>
              </a:ext>
            </a:extLst>
          </p:cNvPr>
          <p:cNvPicPr>
            <a:picLocks noChangeAspect="1"/>
          </p:cNvPicPr>
          <p:nvPr/>
        </p:nvPicPr>
        <p:blipFill>
          <a:blip r:embed="rId7"/>
          <a:stretch>
            <a:fillRect/>
          </a:stretch>
        </p:blipFill>
        <p:spPr>
          <a:xfrm>
            <a:off x="1380067" y="1189471"/>
            <a:ext cx="10219267" cy="2547385"/>
          </a:xfrm>
          <a:prstGeom prst="rect">
            <a:avLst/>
          </a:prstGeom>
        </p:spPr>
      </p:pic>
      <p:pic>
        <p:nvPicPr>
          <p:cNvPr id="7" name="תמונה 6">
            <a:extLst>
              <a:ext uri="{FF2B5EF4-FFF2-40B4-BE49-F238E27FC236}">
                <a16:creationId xmlns:a16="http://schemas.microsoft.com/office/drawing/2014/main" id="{03301587-380E-3AE1-D4CC-93441FC48F03}"/>
              </a:ext>
            </a:extLst>
          </p:cNvPr>
          <p:cNvPicPr>
            <a:picLocks noChangeAspect="1"/>
          </p:cNvPicPr>
          <p:nvPr/>
        </p:nvPicPr>
        <p:blipFill>
          <a:blip r:embed="rId8"/>
          <a:stretch>
            <a:fillRect/>
          </a:stretch>
        </p:blipFill>
        <p:spPr>
          <a:xfrm>
            <a:off x="4030134" y="3898811"/>
            <a:ext cx="301149" cy="204483"/>
          </a:xfrm>
          <a:prstGeom prst="rect">
            <a:avLst/>
          </a:prstGeom>
        </p:spPr>
      </p:pic>
      <p:pic>
        <p:nvPicPr>
          <p:cNvPr id="11" name="תמונה 10">
            <a:extLst>
              <a:ext uri="{FF2B5EF4-FFF2-40B4-BE49-F238E27FC236}">
                <a16:creationId xmlns:a16="http://schemas.microsoft.com/office/drawing/2014/main" id="{BB55A928-0D19-44F4-0015-28722842D7B5}"/>
              </a:ext>
            </a:extLst>
          </p:cNvPr>
          <p:cNvPicPr>
            <a:picLocks noChangeAspect="1"/>
          </p:cNvPicPr>
          <p:nvPr/>
        </p:nvPicPr>
        <p:blipFill>
          <a:blip r:embed="rId8"/>
          <a:stretch>
            <a:fillRect/>
          </a:stretch>
        </p:blipFill>
        <p:spPr>
          <a:xfrm>
            <a:off x="3407251" y="4311568"/>
            <a:ext cx="298532" cy="202707"/>
          </a:xfrm>
          <a:prstGeom prst="rect">
            <a:avLst/>
          </a:prstGeom>
        </p:spPr>
      </p:pic>
      <p:pic>
        <p:nvPicPr>
          <p:cNvPr id="13" name="תמונה 12">
            <a:extLst>
              <a:ext uri="{FF2B5EF4-FFF2-40B4-BE49-F238E27FC236}">
                <a16:creationId xmlns:a16="http://schemas.microsoft.com/office/drawing/2014/main" id="{C14F33A8-5D3F-10AF-B74D-B6078D15B7DE}"/>
              </a:ext>
            </a:extLst>
          </p:cNvPr>
          <p:cNvPicPr>
            <a:picLocks noChangeAspect="1"/>
          </p:cNvPicPr>
          <p:nvPr/>
        </p:nvPicPr>
        <p:blipFill>
          <a:blip r:embed="rId8"/>
          <a:stretch>
            <a:fillRect/>
          </a:stretch>
        </p:blipFill>
        <p:spPr>
          <a:xfrm>
            <a:off x="3813650" y="5024784"/>
            <a:ext cx="148903" cy="101107"/>
          </a:xfrm>
          <a:prstGeom prst="rect">
            <a:avLst/>
          </a:prstGeom>
        </p:spPr>
      </p:pic>
      <p:pic>
        <p:nvPicPr>
          <p:cNvPr id="15" name="תמונה 14">
            <a:extLst>
              <a:ext uri="{FF2B5EF4-FFF2-40B4-BE49-F238E27FC236}">
                <a16:creationId xmlns:a16="http://schemas.microsoft.com/office/drawing/2014/main" id="{2ED2A2C3-7AE1-18ED-D1C6-1D77D0C56A42}"/>
              </a:ext>
            </a:extLst>
          </p:cNvPr>
          <p:cNvPicPr>
            <a:picLocks noChangeAspect="1"/>
          </p:cNvPicPr>
          <p:nvPr/>
        </p:nvPicPr>
        <p:blipFill>
          <a:blip r:embed="rId8"/>
          <a:stretch>
            <a:fillRect/>
          </a:stretch>
        </p:blipFill>
        <p:spPr>
          <a:xfrm>
            <a:off x="4206954" y="5024784"/>
            <a:ext cx="243417" cy="165283"/>
          </a:xfrm>
          <a:prstGeom prst="rect">
            <a:avLst/>
          </a:prstGeom>
        </p:spPr>
      </p:pic>
    </p:spTree>
    <p:extLst>
      <p:ext uri="{BB962C8B-B14F-4D97-AF65-F5344CB8AC3E}">
        <p14:creationId xmlns:p14="http://schemas.microsoft.com/office/powerpoint/2010/main" val="1827293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תיבת טקסט 10">
            <a:extLst>
              <a:ext uri="{FF2B5EF4-FFF2-40B4-BE49-F238E27FC236}">
                <a16:creationId xmlns:a16="http://schemas.microsoft.com/office/drawing/2014/main" id="{4268B039-BACA-3997-C479-E9D7504E7153}"/>
              </a:ext>
            </a:extLst>
          </p:cNvPr>
          <p:cNvSpPr txBox="1"/>
          <p:nvPr/>
        </p:nvSpPr>
        <p:spPr>
          <a:xfrm>
            <a:off x="256854" y="893852"/>
            <a:ext cx="1982912" cy="646331"/>
          </a:xfrm>
          <a:prstGeom prst="rect">
            <a:avLst/>
          </a:prstGeom>
          <a:noFill/>
        </p:spPr>
        <p:txBody>
          <a:bodyPr wrap="square" rtlCol="1">
            <a:spAutoFit/>
          </a:bodyPr>
          <a:lstStyle/>
          <a:p>
            <a:r>
              <a:rPr lang="en-US" dirty="0">
                <a:highlight>
                  <a:srgbClr val="FFFF00"/>
                </a:highlight>
              </a:rPr>
              <a:t>Global Average Pooling (GAP)</a:t>
            </a:r>
            <a:endParaRPr lang="he-IL" dirty="0">
              <a:highlight>
                <a:srgbClr val="FFFF00"/>
              </a:highlight>
            </a:endParaRPr>
          </a:p>
        </p:txBody>
      </p:sp>
      <p:sp>
        <p:nvSpPr>
          <p:cNvPr id="14" name="תיבת טקסט 13">
            <a:extLst>
              <a:ext uri="{FF2B5EF4-FFF2-40B4-BE49-F238E27FC236}">
                <a16:creationId xmlns:a16="http://schemas.microsoft.com/office/drawing/2014/main" id="{2BB89645-332F-20AF-E385-E7FB8E03046D}"/>
              </a:ext>
            </a:extLst>
          </p:cNvPr>
          <p:cNvSpPr txBox="1"/>
          <p:nvPr/>
        </p:nvSpPr>
        <p:spPr>
          <a:xfrm>
            <a:off x="115310" y="5640512"/>
            <a:ext cx="5103962" cy="1217488"/>
          </a:xfrm>
          <a:prstGeom prst="rect">
            <a:avLst/>
          </a:prstGeom>
          <a:noFill/>
        </p:spPr>
        <p:txBody>
          <a:bodyPr wrap="square" rtlCol="1">
            <a:spAutoFit/>
          </a:bodyPr>
          <a:lstStyle/>
          <a:p>
            <a:endParaRPr lang="he-IL"/>
          </a:p>
        </p:txBody>
      </p:sp>
      <p:pic>
        <p:nvPicPr>
          <p:cNvPr id="18" name="תמונה 17">
            <a:extLst>
              <a:ext uri="{FF2B5EF4-FFF2-40B4-BE49-F238E27FC236}">
                <a16:creationId xmlns:a16="http://schemas.microsoft.com/office/drawing/2014/main" id="{4D0152B2-6840-8CC9-1D8C-335958600E34}"/>
              </a:ext>
            </a:extLst>
          </p:cNvPr>
          <p:cNvPicPr>
            <a:picLocks noChangeAspect="1"/>
          </p:cNvPicPr>
          <p:nvPr/>
        </p:nvPicPr>
        <p:blipFill>
          <a:blip r:embed="rId3"/>
          <a:stretch>
            <a:fillRect/>
          </a:stretch>
        </p:blipFill>
        <p:spPr>
          <a:xfrm>
            <a:off x="0" y="5329744"/>
            <a:ext cx="6494565" cy="1333686"/>
          </a:xfrm>
          <a:prstGeom prst="rect">
            <a:avLst/>
          </a:prstGeom>
        </p:spPr>
      </p:pic>
      <p:pic>
        <p:nvPicPr>
          <p:cNvPr id="20" name="תמונה 19">
            <a:extLst>
              <a:ext uri="{FF2B5EF4-FFF2-40B4-BE49-F238E27FC236}">
                <a16:creationId xmlns:a16="http://schemas.microsoft.com/office/drawing/2014/main" id="{F3CECEB0-86BE-6777-50DE-CC1EF245194C}"/>
              </a:ext>
            </a:extLst>
          </p:cNvPr>
          <p:cNvPicPr>
            <a:picLocks noChangeAspect="1"/>
          </p:cNvPicPr>
          <p:nvPr/>
        </p:nvPicPr>
        <p:blipFill>
          <a:blip r:embed="rId4"/>
          <a:stretch>
            <a:fillRect/>
          </a:stretch>
        </p:blipFill>
        <p:spPr>
          <a:xfrm>
            <a:off x="7017249" y="4893151"/>
            <a:ext cx="5059441" cy="1812073"/>
          </a:xfrm>
          <a:prstGeom prst="rect">
            <a:avLst/>
          </a:prstGeom>
        </p:spPr>
      </p:pic>
      <p:pic>
        <p:nvPicPr>
          <p:cNvPr id="24" name="תמונה 23">
            <a:extLst>
              <a:ext uri="{FF2B5EF4-FFF2-40B4-BE49-F238E27FC236}">
                <a16:creationId xmlns:a16="http://schemas.microsoft.com/office/drawing/2014/main" id="{2073728C-5529-CA59-42C6-40BBC02ED843}"/>
              </a:ext>
            </a:extLst>
          </p:cNvPr>
          <p:cNvPicPr>
            <a:picLocks noChangeAspect="1"/>
          </p:cNvPicPr>
          <p:nvPr/>
        </p:nvPicPr>
        <p:blipFill>
          <a:blip r:embed="rId5"/>
          <a:stretch>
            <a:fillRect/>
          </a:stretch>
        </p:blipFill>
        <p:spPr>
          <a:xfrm>
            <a:off x="7017249" y="303426"/>
            <a:ext cx="4667901" cy="4504011"/>
          </a:xfrm>
          <a:prstGeom prst="rect">
            <a:avLst/>
          </a:prstGeom>
        </p:spPr>
      </p:pic>
      <p:pic>
        <p:nvPicPr>
          <p:cNvPr id="26" name="תמונה 25">
            <a:extLst>
              <a:ext uri="{FF2B5EF4-FFF2-40B4-BE49-F238E27FC236}">
                <a16:creationId xmlns:a16="http://schemas.microsoft.com/office/drawing/2014/main" id="{38AE4D4E-43FF-C688-86EB-2AAFEB391F14}"/>
              </a:ext>
            </a:extLst>
          </p:cNvPr>
          <p:cNvPicPr>
            <a:picLocks noChangeAspect="1"/>
          </p:cNvPicPr>
          <p:nvPr/>
        </p:nvPicPr>
        <p:blipFill>
          <a:blip r:embed="rId6"/>
          <a:stretch>
            <a:fillRect/>
          </a:stretch>
        </p:blipFill>
        <p:spPr>
          <a:xfrm>
            <a:off x="1643742" y="1917466"/>
            <a:ext cx="4267200" cy="2895600"/>
          </a:xfrm>
          <a:prstGeom prst="rect">
            <a:avLst/>
          </a:prstGeom>
        </p:spPr>
      </p:pic>
      <p:sp>
        <p:nvSpPr>
          <p:cNvPr id="27" name="תיבת טקסט 26">
            <a:extLst>
              <a:ext uri="{FF2B5EF4-FFF2-40B4-BE49-F238E27FC236}">
                <a16:creationId xmlns:a16="http://schemas.microsoft.com/office/drawing/2014/main" id="{2A124FCA-6EFC-F64E-1A70-C15E6E4033CE}"/>
              </a:ext>
            </a:extLst>
          </p:cNvPr>
          <p:cNvSpPr txBox="1"/>
          <p:nvPr/>
        </p:nvSpPr>
        <p:spPr>
          <a:xfrm>
            <a:off x="2371725" y="995352"/>
            <a:ext cx="3219450" cy="646331"/>
          </a:xfrm>
          <a:prstGeom prst="rect">
            <a:avLst/>
          </a:prstGeom>
          <a:noFill/>
        </p:spPr>
        <p:txBody>
          <a:bodyPr wrap="square" rtlCol="1">
            <a:spAutoFit/>
          </a:bodyPr>
          <a:lstStyle/>
          <a:p>
            <a:r>
              <a:rPr lang="en-US" b="1" dirty="0"/>
              <a:t>h</a:t>
            </a:r>
            <a:r>
              <a:rPr lang="en-US" dirty="0"/>
              <a:t> stands for height,</a:t>
            </a:r>
            <a:r>
              <a:rPr lang="en-US" b="1" dirty="0"/>
              <a:t> w</a:t>
            </a:r>
            <a:r>
              <a:rPr lang="en-US" dirty="0"/>
              <a:t> stands for width,</a:t>
            </a:r>
            <a:r>
              <a:rPr lang="en-US" b="1" dirty="0"/>
              <a:t> c</a:t>
            </a:r>
            <a:r>
              <a:rPr lang="en-US" dirty="0"/>
              <a:t> stands for channels</a:t>
            </a:r>
            <a:endParaRPr lang="he-IL" dirty="0"/>
          </a:p>
        </p:txBody>
      </p:sp>
    </p:spTree>
    <p:extLst>
      <p:ext uri="{BB962C8B-B14F-4D97-AF65-F5344CB8AC3E}">
        <p14:creationId xmlns:p14="http://schemas.microsoft.com/office/powerpoint/2010/main" val="809238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59ABA20-FA3F-C10E-0D56-794F65F58BC6}"/>
              </a:ext>
            </a:extLst>
          </p:cNvPr>
          <p:cNvSpPr>
            <a:spLocks noGrp="1"/>
          </p:cNvSpPr>
          <p:nvPr>
            <p:ph idx="1"/>
          </p:nvPr>
        </p:nvSpPr>
        <p:spPr>
          <a:xfrm>
            <a:off x="966744" y="0"/>
            <a:ext cx="6149915" cy="6585735"/>
          </a:xfrm>
        </p:spPr>
        <p:txBody>
          <a:bodyPr>
            <a:normAutofit/>
          </a:bodyPr>
          <a:lstStyle/>
          <a:p>
            <a:r>
              <a:rPr lang="en-US" b="1" dirty="0">
                <a:highlight>
                  <a:srgbClr val="FFFF00"/>
                </a:highlight>
              </a:rPr>
              <a:t>Flattening Operation</a:t>
            </a:r>
            <a:r>
              <a:rPr lang="en-US" b="1" dirty="0"/>
              <a:t>:</a:t>
            </a:r>
            <a:endParaRPr lang="en-US" dirty="0"/>
          </a:p>
          <a:p>
            <a:r>
              <a:rPr lang="en-US" b="1" dirty="0"/>
              <a:t>Primary Branch:</a:t>
            </a:r>
            <a:endParaRPr lang="en-US" dirty="0"/>
          </a:p>
          <a:p>
            <a:pPr marL="742950" lvl="1" indent="-285750">
              <a:buFont typeface="Arial" panose="020B0604020202020204" pitchFamily="34" charset="0"/>
              <a:buChar char="•"/>
            </a:pPr>
            <a:r>
              <a:rPr lang="en-US" dirty="0"/>
              <a:t>Flatten the feature map F to create a sequence</a:t>
            </a:r>
          </a:p>
          <a:p>
            <a:endParaRPr lang="en-US" b="1" dirty="0"/>
          </a:p>
          <a:p>
            <a:endParaRPr lang="en-US" b="1" dirty="0"/>
          </a:p>
          <a:p>
            <a:r>
              <a:rPr lang="en-US" b="1" dirty="0"/>
              <a:t>Complementary Branch:</a:t>
            </a:r>
            <a:endParaRPr lang="en-US" dirty="0"/>
          </a:p>
          <a:p>
            <a:pPr marL="560070" lvl="1" indent="-285750">
              <a:buFont typeface="Arial" panose="020B0604020202020204" pitchFamily="34" charset="0"/>
              <a:buChar char="•"/>
            </a:pPr>
            <a:r>
              <a:rPr lang="en-US" dirty="0"/>
              <a:t>Flatten the feature map G to create a sequence:</a:t>
            </a:r>
          </a:p>
          <a:p>
            <a:endParaRPr lang="en-US" dirty="0"/>
          </a:p>
          <a:p>
            <a:endParaRPr lang="en-US" dirty="0"/>
          </a:p>
          <a:p>
            <a:r>
              <a:rPr lang="en-US" b="1" dirty="0"/>
              <a:t>Concatenation</a:t>
            </a:r>
            <a:r>
              <a:rPr lang="en-US" dirty="0"/>
              <a:t>:</a:t>
            </a:r>
          </a:p>
          <a:p>
            <a:endParaRPr lang="he-IL" dirty="0"/>
          </a:p>
        </p:txBody>
      </p:sp>
      <p:pic>
        <p:nvPicPr>
          <p:cNvPr id="7" name="תמונה 6">
            <a:extLst>
              <a:ext uri="{FF2B5EF4-FFF2-40B4-BE49-F238E27FC236}">
                <a16:creationId xmlns:a16="http://schemas.microsoft.com/office/drawing/2014/main" id="{F55AE593-E6AC-2C1C-EC51-CBC7700590C9}"/>
              </a:ext>
            </a:extLst>
          </p:cNvPr>
          <p:cNvPicPr>
            <a:picLocks noChangeAspect="1"/>
          </p:cNvPicPr>
          <p:nvPr/>
        </p:nvPicPr>
        <p:blipFill>
          <a:blip r:embed="rId3"/>
          <a:stretch>
            <a:fillRect/>
          </a:stretch>
        </p:blipFill>
        <p:spPr>
          <a:xfrm>
            <a:off x="1647153" y="1350387"/>
            <a:ext cx="5340752" cy="749008"/>
          </a:xfrm>
          <a:prstGeom prst="rect">
            <a:avLst/>
          </a:prstGeom>
        </p:spPr>
      </p:pic>
      <p:pic>
        <p:nvPicPr>
          <p:cNvPr id="9" name="תמונה 8">
            <a:extLst>
              <a:ext uri="{FF2B5EF4-FFF2-40B4-BE49-F238E27FC236}">
                <a16:creationId xmlns:a16="http://schemas.microsoft.com/office/drawing/2014/main" id="{8354771D-65B2-4FF4-B134-35CA66E3B329}"/>
              </a:ext>
            </a:extLst>
          </p:cNvPr>
          <p:cNvPicPr>
            <a:picLocks noChangeAspect="1"/>
          </p:cNvPicPr>
          <p:nvPr/>
        </p:nvPicPr>
        <p:blipFill>
          <a:blip r:embed="rId4"/>
          <a:stretch>
            <a:fillRect/>
          </a:stretch>
        </p:blipFill>
        <p:spPr>
          <a:xfrm>
            <a:off x="1647153" y="3242645"/>
            <a:ext cx="5240968" cy="733280"/>
          </a:xfrm>
          <a:prstGeom prst="rect">
            <a:avLst/>
          </a:prstGeom>
        </p:spPr>
      </p:pic>
      <p:pic>
        <p:nvPicPr>
          <p:cNvPr id="11" name="תמונה 10">
            <a:extLst>
              <a:ext uri="{FF2B5EF4-FFF2-40B4-BE49-F238E27FC236}">
                <a16:creationId xmlns:a16="http://schemas.microsoft.com/office/drawing/2014/main" id="{0EE79A87-88FA-8932-0FDC-D667D1EB5B08}"/>
              </a:ext>
            </a:extLst>
          </p:cNvPr>
          <p:cNvPicPr>
            <a:picLocks noChangeAspect="1"/>
          </p:cNvPicPr>
          <p:nvPr/>
        </p:nvPicPr>
        <p:blipFill>
          <a:blip r:embed="rId5"/>
          <a:stretch>
            <a:fillRect/>
          </a:stretch>
        </p:blipFill>
        <p:spPr>
          <a:xfrm>
            <a:off x="1647153" y="4530028"/>
            <a:ext cx="5240968" cy="977585"/>
          </a:xfrm>
          <a:prstGeom prst="rect">
            <a:avLst/>
          </a:prstGeom>
        </p:spPr>
      </p:pic>
      <p:pic>
        <p:nvPicPr>
          <p:cNvPr id="13" name="תמונה 12">
            <a:extLst>
              <a:ext uri="{FF2B5EF4-FFF2-40B4-BE49-F238E27FC236}">
                <a16:creationId xmlns:a16="http://schemas.microsoft.com/office/drawing/2014/main" id="{4B7C0F3A-801D-5B1A-0FA7-6C33254FB7EA}"/>
              </a:ext>
            </a:extLst>
          </p:cNvPr>
          <p:cNvPicPr>
            <a:picLocks noChangeAspect="1"/>
          </p:cNvPicPr>
          <p:nvPr/>
        </p:nvPicPr>
        <p:blipFill>
          <a:blip r:embed="rId6"/>
          <a:stretch>
            <a:fillRect/>
          </a:stretch>
        </p:blipFill>
        <p:spPr>
          <a:xfrm>
            <a:off x="1647152" y="5507612"/>
            <a:ext cx="5240967" cy="1232235"/>
          </a:xfrm>
          <a:prstGeom prst="rect">
            <a:avLst/>
          </a:prstGeom>
        </p:spPr>
      </p:pic>
      <p:pic>
        <p:nvPicPr>
          <p:cNvPr id="21" name="תמונה 20">
            <a:extLst>
              <a:ext uri="{FF2B5EF4-FFF2-40B4-BE49-F238E27FC236}">
                <a16:creationId xmlns:a16="http://schemas.microsoft.com/office/drawing/2014/main" id="{052D746B-B8E1-A23F-8AC1-1EF506D071E7}"/>
              </a:ext>
            </a:extLst>
          </p:cNvPr>
          <p:cNvPicPr>
            <a:picLocks noChangeAspect="1"/>
          </p:cNvPicPr>
          <p:nvPr/>
        </p:nvPicPr>
        <p:blipFill>
          <a:blip r:embed="rId7"/>
          <a:stretch>
            <a:fillRect/>
          </a:stretch>
        </p:blipFill>
        <p:spPr>
          <a:xfrm>
            <a:off x="7797068" y="1851677"/>
            <a:ext cx="3591426" cy="3515216"/>
          </a:xfrm>
          <a:prstGeom prst="rect">
            <a:avLst/>
          </a:prstGeom>
        </p:spPr>
      </p:pic>
      <p:sp>
        <p:nvSpPr>
          <p:cNvPr id="2" name="תיבת טקסט 1">
            <a:extLst>
              <a:ext uri="{FF2B5EF4-FFF2-40B4-BE49-F238E27FC236}">
                <a16:creationId xmlns:a16="http://schemas.microsoft.com/office/drawing/2014/main" id="{C023039A-8A0F-DD54-6FB0-947F8BA027C2}"/>
              </a:ext>
            </a:extLst>
          </p:cNvPr>
          <p:cNvSpPr txBox="1"/>
          <p:nvPr/>
        </p:nvSpPr>
        <p:spPr>
          <a:xfrm>
            <a:off x="7797067" y="5539518"/>
            <a:ext cx="3767667" cy="1200329"/>
          </a:xfrm>
          <a:prstGeom prst="rect">
            <a:avLst/>
          </a:prstGeom>
          <a:noFill/>
        </p:spPr>
        <p:txBody>
          <a:bodyPr wrap="square" rtlCol="1">
            <a:spAutoFit/>
          </a:bodyPr>
          <a:lstStyle/>
          <a:p>
            <a:r>
              <a:rPr lang="en-US" dirty="0"/>
              <a:t>The concatenation enables interaction between the details features and the global context, and balance it to capture all the information</a:t>
            </a:r>
            <a:endParaRPr lang="he-IL" dirty="0"/>
          </a:p>
        </p:txBody>
      </p:sp>
    </p:spTree>
    <p:extLst>
      <p:ext uri="{BB962C8B-B14F-4D97-AF65-F5344CB8AC3E}">
        <p14:creationId xmlns:p14="http://schemas.microsoft.com/office/powerpoint/2010/main" val="2721274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176C0B6-95FF-7C36-BF4C-8462FF6BF873}"/>
              </a:ext>
            </a:extLst>
          </p:cNvPr>
          <p:cNvPicPr>
            <a:picLocks noChangeAspect="1"/>
          </p:cNvPicPr>
          <p:nvPr/>
        </p:nvPicPr>
        <p:blipFill>
          <a:blip r:embed="rId3"/>
          <a:stretch>
            <a:fillRect/>
          </a:stretch>
        </p:blipFill>
        <p:spPr>
          <a:xfrm>
            <a:off x="5853413" y="1417530"/>
            <a:ext cx="5896798" cy="3591426"/>
          </a:xfrm>
          <a:prstGeom prst="rect">
            <a:avLst/>
          </a:prstGeom>
        </p:spPr>
      </p:pic>
      <p:sp>
        <p:nvSpPr>
          <p:cNvPr id="8" name="תיבת טקסט 7">
            <a:extLst>
              <a:ext uri="{FF2B5EF4-FFF2-40B4-BE49-F238E27FC236}">
                <a16:creationId xmlns:a16="http://schemas.microsoft.com/office/drawing/2014/main" id="{F8115406-D2D8-6E58-6A92-217B3E23425C}"/>
              </a:ext>
            </a:extLst>
          </p:cNvPr>
          <p:cNvSpPr txBox="1"/>
          <p:nvPr/>
        </p:nvSpPr>
        <p:spPr>
          <a:xfrm>
            <a:off x="441789" y="1997839"/>
            <a:ext cx="5073009" cy="3139321"/>
          </a:xfrm>
          <a:prstGeom prst="rect">
            <a:avLst/>
          </a:prstGeom>
          <a:noFill/>
        </p:spPr>
        <p:txBody>
          <a:bodyPr wrap="square" rtlCol="1">
            <a:spAutoFit/>
          </a:bodyPr>
          <a:lstStyle/>
          <a:p>
            <a:r>
              <a:rPr lang="en-US" dirty="0"/>
              <a:t>The concatenated sequences from both the primary and complementary branches are fed into the Transformer to capturing details and abstract global context .</a:t>
            </a:r>
          </a:p>
          <a:p>
            <a:br>
              <a:rPr lang="en-US" dirty="0"/>
            </a:br>
            <a:r>
              <a:rPr lang="en-US" b="1" dirty="0">
                <a:highlight>
                  <a:srgbClr val="FFFF00"/>
                </a:highlight>
              </a:rPr>
              <a:t>Transformer Layer</a:t>
            </a:r>
            <a:r>
              <a:rPr lang="en-US" dirty="0">
                <a:highlight>
                  <a:srgbClr val="FFFF00"/>
                </a:highlight>
              </a:rPr>
              <a:t>:</a:t>
            </a:r>
            <a:br>
              <a:rPr lang="en-US" dirty="0"/>
            </a:br>
            <a:r>
              <a:rPr lang="en-US" dirty="0"/>
              <a:t>The Transformer layer processes these sequences to compute global self-attention.</a:t>
            </a:r>
            <a:br>
              <a:rPr lang="en-US" dirty="0"/>
            </a:br>
            <a:r>
              <a:rPr lang="en-US" dirty="0"/>
              <a:t>This step ensures that each token in the sequence attends to every other token, capturing long-range dependencies and contextual information.</a:t>
            </a:r>
            <a:endParaRPr lang="he-IL" dirty="0"/>
          </a:p>
        </p:txBody>
      </p:sp>
    </p:spTree>
    <p:extLst>
      <p:ext uri="{BB962C8B-B14F-4D97-AF65-F5344CB8AC3E}">
        <p14:creationId xmlns:p14="http://schemas.microsoft.com/office/powerpoint/2010/main" val="222095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6" name="Freeform: Shape 15">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1" name="Rectangle 20">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octor wearing a mask and holding a magnifying glass&#10;&#10;Description automatically generated">
            <a:extLst>
              <a:ext uri="{FF2B5EF4-FFF2-40B4-BE49-F238E27FC236}">
                <a16:creationId xmlns:a16="http://schemas.microsoft.com/office/drawing/2014/main" id="{6FF35C35-4A30-F96E-7793-4968C865C26F}"/>
              </a:ext>
            </a:extLst>
          </p:cNvPr>
          <p:cNvPicPr>
            <a:picLocks noChangeAspect="1"/>
          </p:cNvPicPr>
          <p:nvPr/>
        </p:nvPicPr>
        <p:blipFill>
          <a:blip r:embed="rId2"/>
          <a:srcRect t="27246" b="16785"/>
          <a:stretch/>
        </p:blipFill>
        <p:spPr>
          <a:xfrm>
            <a:off x="20" y="10"/>
            <a:ext cx="12191979" cy="6857989"/>
          </a:xfrm>
          <a:prstGeom prst="rect">
            <a:avLst/>
          </a:prstGeom>
        </p:spPr>
      </p:pic>
      <p:sp>
        <p:nvSpPr>
          <p:cNvPr id="23" name="Rectangle 22">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C2C9D7-5425-BAD3-25FE-50FCCD673FC2}"/>
              </a:ext>
            </a:extLst>
          </p:cNvPr>
          <p:cNvSpPr>
            <a:spLocks noGrp="1"/>
          </p:cNvSpPr>
          <p:nvPr>
            <p:ph type="title"/>
          </p:nvPr>
        </p:nvSpPr>
        <p:spPr>
          <a:xfrm>
            <a:off x="1248261" y="589507"/>
            <a:ext cx="9695477" cy="1746526"/>
          </a:xfrm>
        </p:spPr>
        <p:txBody>
          <a:bodyPr vert="horz" lIns="91440" tIns="45720" rIns="91440" bIns="45720" rtlCol="0" anchor="b">
            <a:normAutofit/>
          </a:bodyPr>
          <a:lstStyle/>
          <a:p>
            <a:pPr algn="ctr"/>
            <a:r>
              <a:rPr lang="en-US" sz="7200" b="1">
                <a:solidFill>
                  <a:schemeClr val="bg1"/>
                </a:solidFill>
              </a:rPr>
              <a:t>Life or Death?</a:t>
            </a:r>
          </a:p>
        </p:txBody>
      </p:sp>
    </p:spTree>
    <p:extLst>
      <p:ext uri="{BB962C8B-B14F-4D97-AF65-F5344CB8AC3E}">
        <p14:creationId xmlns:p14="http://schemas.microsoft.com/office/powerpoint/2010/main" val="10477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A1AD115-AF18-8199-6A88-77399CDAC8F2}"/>
              </a:ext>
            </a:extLst>
          </p:cNvPr>
          <p:cNvPicPr>
            <a:picLocks noChangeAspect="1"/>
          </p:cNvPicPr>
          <p:nvPr/>
        </p:nvPicPr>
        <p:blipFill>
          <a:blip r:embed="rId3"/>
          <a:stretch>
            <a:fillRect/>
          </a:stretch>
        </p:blipFill>
        <p:spPr>
          <a:xfrm>
            <a:off x="858540" y="262782"/>
            <a:ext cx="10051585" cy="5384168"/>
          </a:xfrm>
          <a:prstGeom prst="rect">
            <a:avLst/>
          </a:prstGeom>
        </p:spPr>
      </p:pic>
      <p:sp>
        <p:nvSpPr>
          <p:cNvPr id="2" name="תיבת טקסט 1">
            <a:extLst>
              <a:ext uri="{FF2B5EF4-FFF2-40B4-BE49-F238E27FC236}">
                <a16:creationId xmlns:a16="http://schemas.microsoft.com/office/drawing/2014/main" id="{4D236C4F-354B-F2F9-30D6-19F48A9DAB7E}"/>
              </a:ext>
            </a:extLst>
          </p:cNvPr>
          <p:cNvSpPr txBox="1"/>
          <p:nvPr/>
        </p:nvSpPr>
        <p:spPr>
          <a:xfrm>
            <a:off x="2294467" y="5774267"/>
            <a:ext cx="7162800" cy="923330"/>
          </a:xfrm>
          <a:prstGeom prst="rect">
            <a:avLst/>
          </a:prstGeom>
          <a:noFill/>
        </p:spPr>
        <p:txBody>
          <a:bodyPr wrap="square" rtlCol="1">
            <a:spAutoFit/>
          </a:bodyPr>
          <a:lstStyle/>
          <a:p>
            <a:r>
              <a:rPr lang="en-US" dirty="0"/>
              <a:t>Reshaping to the original sizes, to ensures that the details and the global information are not just mixed but also aligning accurately with their respective locations in the original image</a:t>
            </a:r>
            <a:endParaRPr lang="he-IL" dirty="0"/>
          </a:p>
        </p:txBody>
      </p:sp>
    </p:spTree>
    <p:extLst>
      <p:ext uri="{BB962C8B-B14F-4D97-AF65-F5344CB8AC3E}">
        <p14:creationId xmlns:p14="http://schemas.microsoft.com/office/powerpoint/2010/main" val="1429643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68490F8F-4AAE-E544-E1A4-027C3530F12A}"/>
              </a:ext>
            </a:extLst>
          </p:cNvPr>
          <p:cNvPicPr>
            <a:picLocks noGrp="1" noChangeAspect="1"/>
          </p:cNvPicPr>
          <p:nvPr>
            <p:ph idx="1"/>
          </p:nvPr>
        </p:nvPicPr>
        <p:blipFill>
          <a:blip r:embed="rId3"/>
          <a:stretch>
            <a:fillRect/>
          </a:stretch>
        </p:blipFill>
        <p:spPr>
          <a:xfrm>
            <a:off x="1515161" y="255579"/>
            <a:ext cx="9422934" cy="4495888"/>
          </a:xfrm>
        </p:spPr>
      </p:pic>
      <p:pic>
        <p:nvPicPr>
          <p:cNvPr id="7" name="תמונה 6">
            <a:extLst>
              <a:ext uri="{FF2B5EF4-FFF2-40B4-BE49-F238E27FC236}">
                <a16:creationId xmlns:a16="http://schemas.microsoft.com/office/drawing/2014/main" id="{FE72D305-CD2D-3C92-F4A9-3F6E834DC685}"/>
              </a:ext>
            </a:extLst>
          </p:cNvPr>
          <p:cNvPicPr>
            <a:picLocks noChangeAspect="1"/>
          </p:cNvPicPr>
          <p:nvPr/>
        </p:nvPicPr>
        <p:blipFill>
          <a:blip r:embed="rId4"/>
          <a:stretch>
            <a:fillRect/>
          </a:stretch>
        </p:blipFill>
        <p:spPr>
          <a:xfrm>
            <a:off x="1507917" y="4751467"/>
            <a:ext cx="9430178" cy="1779962"/>
          </a:xfrm>
          <a:prstGeom prst="rect">
            <a:avLst/>
          </a:prstGeom>
        </p:spPr>
      </p:pic>
    </p:spTree>
    <p:extLst>
      <p:ext uri="{BB962C8B-B14F-4D97-AF65-F5344CB8AC3E}">
        <p14:creationId xmlns:p14="http://schemas.microsoft.com/office/powerpoint/2010/main" val="200755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מציין מיקום תוכן 8">
            <a:extLst>
              <a:ext uri="{FF2B5EF4-FFF2-40B4-BE49-F238E27FC236}">
                <a16:creationId xmlns:a16="http://schemas.microsoft.com/office/drawing/2014/main" id="{5D294C75-B196-E49D-6076-D877FCC4D4E0}"/>
              </a:ext>
            </a:extLst>
          </p:cNvPr>
          <p:cNvPicPr>
            <a:picLocks noGrp="1" noChangeAspect="1"/>
          </p:cNvPicPr>
          <p:nvPr>
            <p:ph idx="1"/>
          </p:nvPr>
        </p:nvPicPr>
        <p:blipFill>
          <a:blip r:embed="rId3"/>
          <a:stretch>
            <a:fillRect/>
          </a:stretch>
        </p:blipFill>
        <p:spPr>
          <a:xfrm>
            <a:off x="1296406" y="484888"/>
            <a:ext cx="9599188" cy="5888224"/>
          </a:xfrm>
        </p:spPr>
      </p:pic>
    </p:spTree>
    <p:extLst>
      <p:ext uri="{BB962C8B-B14F-4D97-AF65-F5344CB8AC3E}">
        <p14:creationId xmlns:p14="http://schemas.microsoft.com/office/powerpoint/2010/main" val="1626463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F4576-A977-3505-9567-E1CE22B98C1C}"/>
              </a:ext>
            </a:extLst>
          </p:cNvPr>
          <p:cNvSpPr>
            <a:spLocks noGrp="1"/>
          </p:cNvSpPr>
          <p:nvPr>
            <p:ph type="title"/>
          </p:nvPr>
        </p:nvSpPr>
        <p:spPr>
          <a:xfrm>
            <a:off x="3444947" y="0"/>
            <a:ext cx="4593266" cy="1064277"/>
          </a:xfrm>
        </p:spPr>
        <p:txBody>
          <a:bodyPr>
            <a:normAutofit/>
          </a:bodyPr>
          <a:lstStyle/>
          <a:p>
            <a:pPr algn="ctr"/>
            <a:r>
              <a:rPr lang="en-US" sz="2400" b="1"/>
              <a:t>Datasets and Evaluation</a:t>
            </a:r>
            <a:endParaRPr lang="en-US" sz="2400"/>
          </a:p>
        </p:txBody>
      </p:sp>
      <p:sp>
        <p:nvSpPr>
          <p:cNvPr id="9" name="TextBox 8">
            <a:extLst>
              <a:ext uri="{FF2B5EF4-FFF2-40B4-BE49-F238E27FC236}">
                <a16:creationId xmlns:a16="http://schemas.microsoft.com/office/drawing/2014/main" id="{43A46B66-2536-641C-B186-7183FDD9A321}"/>
              </a:ext>
            </a:extLst>
          </p:cNvPr>
          <p:cNvSpPr txBox="1"/>
          <p:nvPr/>
        </p:nvSpPr>
        <p:spPr>
          <a:xfrm>
            <a:off x="627319" y="1861274"/>
            <a:ext cx="5635255" cy="5078313"/>
          </a:xfrm>
          <a:prstGeom prst="rect">
            <a:avLst/>
          </a:prstGeom>
          <a:noFill/>
        </p:spPr>
        <p:txBody>
          <a:bodyPr wrap="square" rtlCol="0">
            <a:spAutoFit/>
          </a:bodyPr>
          <a:lstStyle/>
          <a:p>
            <a:r>
              <a:rPr lang="en-US" b="1">
                <a:solidFill>
                  <a:schemeClr val="tx2"/>
                </a:solidFill>
              </a:rPr>
              <a:t>1. Polyp Segmentation</a:t>
            </a:r>
            <a:endParaRPr lang="en-US">
              <a:solidFill>
                <a:schemeClr val="tx2"/>
              </a:solidFill>
            </a:endParaRPr>
          </a:p>
          <a:p>
            <a:pPr marL="742950" lvl="1" indent="-285750">
              <a:buFont typeface="Arial" panose="020B0604020202020204" pitchFamily="34" charset="0"/>
              <a:buChar char="•"/>
            </a:pPr>
            <a:r>
              <a:rPr lang="en-US" b="1">
                <a:solidFill>
                  <a:schemeClr val="tx2"/>
                </a:solidFill>
              </a:rPr>
              <a:t>Datasets</a:t>
            </a:r>
            <a:r>
              <a:rPr lang="en-US">
                <a:solidFill>
                  <a:schemeClr val="tx2"/>
                </a:solidFill>
              </a:rPr>
              <a:t>: </a:t>
            </a:r>
            <a:r>
              <a:rPr lang="en-US" err="1">
                <a:solidFill>
                  <a:schemeClr val="tx2"/>
                </a:solidFill>
              </a:rPr>
              <a:t>Kvasir</a:t>
            </a:r>
            <a:r>
              <a:rPr lang="en-US">
                <a:solidFill>
                  <a:schemeClr val="tx2"/>
                </a:solidFill>
              </a:rPr>
              <a:t>, CVC-</a:t>
            </a:r>
            <a:r>
              <a:rPr lang="en-US" err="1">
                <a:solidFill>
                  <a:schemeClr val="tx2"/>
                </a:solidFill>
              </a:rPr>
              <a:t>ClinicDB</a:t>
            </a:r>
            <a:r>
              <a:rPr lang="en-US">
                <a:solidFill>
                  <a:schemeClr val="tx2"/>
                </a:solidFill>
              </a:rPr>
              <a:t>, </a:t>
            </a:r>
            <a:r>
              <a:rPr lang="en-US" err="1">
                <a:solidFill>
                  <a:schemeClr val="tx2"/>
                </a:solidFill>
              </a:rPr>
              <a:t>EndoScene</a:t>
            </a:r>
            <a:r>
              <a:rPr lang="en-US">
                <a:solidFill>
                  <a:schemeClr val="tx2"/>
                </a:solidFill>
              </a:rPr>
              <a:t>, ETIS, CVC-</a:t>
            </a:r>
            <a:r>
              <a:rPr lang="en-US" err="1">
                <a:solidFill>
                  <a:schemeClr val="tx2"/>
                </a:solidFill>
              </a:rPr>
              <a:t>ColonDB</a:t>
            </a:r>
            <a:endParaRPr lang="en-US">
              <a:solidFill>
                <a:schemeClr val="tx2"/>
              </a:solidFill>
            </a:endParaRPr>
          </a:p>
          <a:p>
            <a:pPr marL="742950" lvl="1" indent="-285750">
              <a:buFont typeface="Arial" panose="020B0604020202020204" pitchFamily="34" charset="0"/>
              <a:buChar char="•"/>
            </a:pPr>
            <a:r>
              <a:rPr lang="en-US" b="1">
                <a:solidFill>
                  <a:schemeClr val="tx2"/>
                </a:solidFill>
              </a:rPr>
              <a:t>Preprocessing</a:t>
            </a:r>
            <a:r>
              <a:rPr lang="en-US">
                <a:solidFill>
                  <a:schemeClr val="tx2"/>
                </a:solidFill>
              </a:rPr>
              <a:t>: Resized images to 512x512 or 384x384</a:t>
            </a:r>
          </a:p>
          <a:p>
            <a:pPr marL="742950" lvl="1" indent="-285750">
              <a:buFont typeface="Arial" panose="020B0604020202020204" pitchFamily="34" charset="0"/>
              <a:buChar char="•"/>
            </a:pPr>
            <a:endParaRPr lang="en-US">
              <a:solidFill>
                <a:schemeClr val="tx2"/>
              </a:solidFill>
            </a:endParaRPr>
          </a:p>
          <a:p>
            <a:r>
              <a:rPr lang="en-US" b="1">
                <a:solidFill>
                  <a:schemeClr val="tx2"/>
                </a:solidFill>
              </a:rPr>
              <a:t>2. Skin Lesion Analysis</a:t>
            </a:r>
            <a:endParaRPr lang="en-US">
              <a:solidFill>
                <a:schemeClr val="tx2"/>
              </a:solidFill>
            </a:endParaRPr>
          </a:p>
          <a:p>
            <a:pPr marL="742950" lvl="1" indent="-285750">
              <a:buFont typeface="Arial" panose="020B0604020202020204" pitchFamily="34" charset="0"/>
              <a:buChar char="•"/>
            </a:pPr>
            <a:r>
              <a:rPr lang="en-US" b="1">
                <a:solidFill>
                  <a:schemeClr val="tx2"/>
                </a:solidFill>
              </a:rPr>
              <a:t>Dataset</a:t>
            </a:r>
            <a:r>
              <a:rPr lang="en-US">
                <a:solidFill>
                  <a:schemeClr val="tx2"/>
                </a:solidFill>
              </a:rPr>
              <a:t>: ISIC 2018</a:t>
            </a:r>
          </a:p>
          <a:p>
            <a:pPr marL="742950" lvl="1" indent="-285750">
              <a:buFont typeface="Arial" panose="020B0604020202020204" pitchFamily="34" charset="0"/>
              <a:buChar char="•"/>
            </a:pPr>
            <a:r>
              <a:rPr lang="en-US" b="1">
                <a:solidFill>
                  <a:schemeClr val="tx2"/>
                </a:solidFill>
              </a:rPr>
              <a:t>Details</a:t>
            </a:r>
            <a:r>
              <a:rPr lang="en-US">
                <a:solidFill>
                  <a:schemeClr val="tx2"/>
                </a:solidFill>
              </a:rPr>
              <a:t>: 2596 images, resized to 256x256</a:t>
            </a:r>
          </a:p>
          <a:p>
            <a:pPr marL="742950" lvl="1" indent="-285750">
              <a:buFont typeface="Arial" panose="020B0604020202020204" pitchFamily="34" charset="0"/>
              <a:buChar char="•"/>
            </a:pPr>
            <a:endParaRPr lang="en-US">
              <a:solidFill>
                <a:schemeClr val="tx2"/>
              </a:solidFill>
            </a:endParaRPr>
          </a:p>
          <a:p>
            <a:r>
              <a:rPr lang="en-US" b="1">
                <a:solidFill>
                  <a:schemeClr val="tx2"/>
                </a:solidFill>
              </a:rPr>
              <a:t>3. Gland Segmentation</a:t>
            </a:r>
            <a:endParaRPr lang="en-US">
              <a:solidFill>
                <a:schemeClr val="tx2"/>
              </a:solidFill>
            </a:endParaRPr>
          </a:p>
          <a:p>
            <a:pPr marL="742950" lvl="1" indent="-285750">
              <a:buFont typeface="Arial" panose="020B0604020202020204" pitchFamily="34" charset="0"/>
              <a:buChar char="•"/>
            </a:pPr>
            <a:r>
              <a:rPr lang="en-US" b="1">
                <a:solidFill>
                  <a:schemeClr val="tx2"/>
                </a:solidFill>
              </a:rPr>
              <a:t>Dataset</a:t>
            </a:r>
            <a:r>
              <a:rPr lang="en-US">
                <a:solidFill>
                  <a:schemeClr val="tx2"/>
                </a:solidFill>
              </a:rPr>
              <a:t>: GLAS</a:t>
            </a:r>
          </a:p>
          <a:p>
            <a:pPr marL="742950" lvl="1" indent="-285750">
              <a:buFont typeface="Arial" panose="020B0604020202020204" pitchFamily="34" charset="0"/>
              <a:buChar char="•"/>
            </a:pPr>
            <a:r>
              <a:rPr lang="en-US" b="1">
                <a:solidFill>
                  <a:schemeClr val="tx2"/>
                </a:solidFill>
              </a:rPr>
              <a:t>Details</a:t>
            </a:r>
            <a:r>
              <a:rPr lang="en-US">
                <a:solidFill>
                  <a:schemeClr val="tx2"/>
                </a:solidFill>
              </a:rPr>
              <a:t>: 165 images, resized to 128x128</a:t>
            </a:r>
          </a:p>
          <a:p>
            <a:pPr marL="742950" lvl="1" indent="-285750">
              <a:buFont typeface="Arial" panose="020B0604020202020204" pitchFamily="34" charset="0"/>
              <a:buChar char="•"/>
            </a:pPr>
            <a:endParaRPr lang="en-US">
              <a:solidFill>
                <a:schemeClr val="tx2"/>
              </a:solidFill>
            </a:endParaRPr>
          </a:p>
          <a:p>
            <a:r>
              <a:rPr lang="en-US" b="1">
                <a:solidFill>
                  <a:schemeClr val="tx2"/>
                </a:solidFill>
              </a:rPr>
              <a:t>4. Nuclei Detection</a:t>
            </a:r>
            <a:endParaRPr lang="en-US">
              <a:solidFill>
                <a:schemeClr val="tx2"/>
              </a:solidFill>
            </a:endParaRPr>
          </a:p>
          <a:p>
            <a:pPr marL="742950" lvl="1" indent="-285750">
              <a:buFont typeface="Arial" panose="020B0604020202020204" pitchFamily="34" charset="0"/>
              <a:buChar char="•"/>
            </a:pPr>
            <a:r>
              <a:rPr lang="en-US" b="1">
                <a:solidFill>
                  <a:schemeClr val="tx2"/>
                </a:solidFill>
              </a:rPr>
              <a:t>Dataset</a:t>
            </a:r>
            <a:r>
              <a:rPr lang="en-US">
                <a:solidFill>
                  <a:schemeClr val="tx2"/>
                </a:solidFill>
              </a:rPr>
              <a:t>: 2018 Data Science Bowl</a:t>
            </a:r>
          </a:p>
          <a:p>
            <a:pPr marL="742950" lvl="1" indent="-285750">
              <a:buFont typeface="Arial" panose="020B0604020202020204" pitchFamily="34" charset="0"/>
              <a:buChar char="•"/>
            </a:pPr>
            <a:r>
              <a:rPr lang="en-US" b="1">
                <a:solidFill>
                  <a:schemeClr val="tx2"/>
                </a:solidFill>
              </a:rPr>
              <a:t>Details</a:t>
            </a:r>
            <a:r>
              <a:rPr lang="en-US">
                <a:solidFill>
                  <a:schemeClr val="tx2"/>
                </a:solidFill>
              </a:rPr>
              <a:t>: 670 images, resized to 256x256</a:t>
            </a:r>
          </a:p>
          <a:p>
            <a:endParaRPr lang="en-IL"/>
          </a:p>
        </p:txBody>
      </p:sp>
      <p:sp>
        <p:nvSpPr>
          <p:cNvPr id="11" name="TextBox 10">
            <a:extLst>
              <a:ext uri="{FF2B5EF4-FFF2-40B4-BE49-F238E27FC236}">
                <a16:creationId xmlns:a16="http://schemas.microsoft.com/office/drawing/2014/main" id="{C0010703-F656-EA54-AA1F-A95EB851E39C}"/>
              </a:ext>
            </a:extLst>
          </p:cNvPr>
          <p:cNvSpPr txBox="1"/>
          <p:nvPr/>
        </p:nvSpPr>
        <p:spPr>
          <a:xfrm>
            <a:off x="935663" y="810288"/>
            <a:ext cx="9611833" cy="923330"/>
          </a:xfrm>
          <a:prstGeom prst="rect">
            <a:avLst/>
          </a:prstGeom>
          <a:noFill/>
        </p:spPr>
        <p:txBody>
          <a:bodyPr wrap="square">
            <a:spAutoFit/>
          </a:bodyPr>
          <a:lstStyle/>
          <a:p>
            <a:pPr algn="ctr"/>
            <a:r>
              <a:rPr lang="en-US"/>
              <a:t>To evaluate DS-</a:t>
            </a:r>
            <a:r>
              <a:rPr lang="en-US" err="1"/>
              <a:t>TransUNet's</a:t>
            </a:r>
            <a:r>
              <a:rPr lang="en-US"/>
              <a:t> learning and generalization, experiments were conducted on four medical image segmentation tasks using publicly available datasets, comparing results with other SOTA methods. Below are brief details on the datasets, evaluation metrics, and implementation.</a:t>
            </a:r>
            <a:endParaRPr lang="en-IL"/>
          </a:p>
        </p:txBody>
      </p:sp>
      <p:pic>
        <p:nvPicPr>
          <p:cNvPr id="12" name="Picture 11">
            <a:extLst>
              <a:ext uri="{FF2B5EF4-FFF2-40B4-BE49-F238E27FC236}">
                <a16:creationId xmlns:a16="http://schemas.microsoft.com/office/drawing/2014/main" id="{6780B5DB-2B13-0695-3A93-A37CD3630F84}"/>
              </a:ext>
            </a:extLst>
          </p:cNvPr>
          <p:cNvPicPr>
            <a:picLocks noChangeAspect="1"/>
          </p:cNvPicPr>
          <p:nvPr/>
        </p:nvPicPr>
        <p:blipFill>
          <a:blip r:embed="rId2"/>
          <a:stretch>
            <a:fillRect/>
          </a:stretch>
        </p:blipFill>
        <p:spPr>
          <a:xfrm>
            <a:off x="6988024" y="1792748"/>
            <a:ext cx="1144769" cy="979173"/>
          </a:xfrm>
          <a:prstGeom prst="rect">
            <a:avLst/>
          </a:prstGeom>
        </p:spPr>
      </p:pic>
      <p:pic>
        <p:nvPicPr>
          <p:cNvPr id="13" name="Picture 12">
            <a:extLst>
              <a:ext uri="{FF2B5EF4-FFF2-40B4-BE49-F238E27FC236}">
                <a16:creationId xmlns:a16="http://schemas.microsoft.com/office/drawing/2014/main" id="{8E31CD07-6855-FBC7-61DE-C287937B8266}"/>
              </a:ext>
            </a:extLst>
          </p:cNvPr>
          <p:cNvPicPr>
            <a:picLocks noChangeAspect="1"/>
          </p:cNvPicPr>
          <p:nvPr/>
        </p:nvPicPr>
        <p:blipFill>
          <a:blip r:embed="rId3"/>
          <a:stretch>
            <a:fillRect/>
          </a:stretch>
        </p:blipFill>
        <p:spPr>
          <a:xfrm>
            <a:off x="8359623" y="2966388"/>
            <a:ext cx="1144768" cy="1151968"/>
          </a:xfrm>
          <a:prstGeom prst="rect">
            <a:avLst/>
          </a:prstGeom>
        </p:spPr>
      </p:pic>
      <p:pic>
        <p:nvPicPr>
          <p:cNvPr id="14" name="Picture 13">
            <a:extLst>
              <a:ext uri="{FF2B5EF4-FFF2-40B4-BE49-F238E27FC236}">
                <a16:creationId xmlns:a16="http://schemas.microsoft.com/office/drawing/2014/main" id="{AF3055EB-7711-E0EC-AA9E-5EAACA5A3C14}"/>
              </a:ext>
            </a:extLst>
          </p:cNvPr>
          <p:cNvPicPr>
            <a:picLocks noChangeAspect="1"/>
          </p:cNvPicPr>
          <p:nvPr/>
        </p:nvPicPr>
        <p:blipFill>
          <a:blip r:embed="rId4"/>
          <a:stretch>
            <a:fillRect/>
          </a:stretch>
        </p:blipFill>
        <p:spPr>
          <a:xfrm>
            <a:off x="8391079" y="4345099"/>
            <a:ext cx="1129710" cy="1136815"/>
          </a:xfrm>
          <a:prstGeom prst="rect">
            <a:avLst/>
          </a:prstGeom>
        </p:spPr>
      </p:pic>
      <p:pic>
        <p:nvPicPr>
          <p:cNvPr id="15" name="Picture 14">
            <a:extLst>
              <a:ext uri="{FF2B5EF4-FFF2-40B4-BE49-F238E27FC236}">
                <a16:creationId xmlns:a16="http://schemas.microsoft.com/office/drawing/2014/main" id="{2CF02D0E-A48E-42AC-BE1D-28439B722F63}"/>
              </a:ext>
            </a:extLst>
          </p:cNvPr>
          <p:cNvPicPr>
            <a:picLocks noChangeAspect="1"/>
          </p:cNvPicPr>
          <p:nvPr/>
        </p:nvPicPr>
        <p:blipFill>
          <a:blip r:embed="rId5"/>
          <a:stretch>
            <a:fillRect/>
          </a:stretch>
        </p:blipFill>
        <p:spPr>
          <a:xfrm>
            <a:off x="8404373" y="5708657"/>
            <a:ext cx="1144010" cy="1136815"/>
          </a:xfrm>
          <a:prstGeom prst="rect">
            <a:avLst/>
          </a:prstGeom>
        </p:spPr>
      </p:pic>
      <p:pic>
        <p:nvPicPr>
          <p:cNvPr id="16" name="Picture 15">
            <a:extLst>
              <a:ext uri="{FF2B5EF4-FFF2-40B4-BE49-F238E27FC236}">
                <a16:creationId xmlns:a16="http://schemas.microsoft.com/office/drawing/2014/main" id="{8F702979-B84E-4FDF-5BAE-8361DDD894BB}"/>
              </a:ext>
            </a:extLst>
          </p:cNvPr>
          <p:cNvPicPr>
            <a:picLocks noChangeAspect="1"/>
          </p:cNvPicPr>
          <p:nvPr/>
        </p:nvPicPr>
        <p:blipFill>
          <a:blip r:embed="rId6"/>
          <a:stretch>
            <a:fillRect/>
          </a:stretch>
        </p:blipFill>
        <p:spPr>
          <a:xfrm>
            <a:off x="9762677" y="1820669"/>
            <a:ext cx="1081164" cy="923330"/>
          </a:xfrm>
          <a:prstGeom prst="rect">
            <a:avLst/>
          </a:prstGeom>
        </p:spPr>
      </p:pic>
      <p:pic>
        <p:nvPicPr>
          <p:cNvPr id="17" name="Picture 16">
            <a:extLst>
              <a:ext uri="{FF2B5EF4-FFF2-40B4-BE49-F238E27FC236}">
                <a16:creationId xmlns:a16="http://schemas.microsoft.com/office/drawing/2014/main" id="{C739BAA4-B0A2-9DE0-43AD-7E6E52EB576E}"/>
              </a:ext>
            </a:extLst>
          </p:cNvPr>
          <p:cNvPicPr>
            <a:picLocks noChangeAspect="1"/>
          </p:cNvPicPr>
          <p:nvPr/>
        </p:nvPicPr>
        <p:blipFill>
          <a:blip r:embed="rId7"/>
          <a:stretch>
            <a:fillRect/>
          </a:stretch>
        </p:blipFill>
        <p:spPr>
          <a:xfrm>
            <a:off x="8359623" y="1792748"/>
            <a:ext cx="1176224" cy="946897"/>
          </a:xfrm>
          <a:prstGeom prst="rect">
            <a:avLst/>
          </a:prstGeom>
        </p:spPr>
      </p:pic>
    </p:spTree>
    <p:extLst>
      <p:ext uri="{BB962C8B-B14F-4D97-AF65-F5344CB8AC3E}">
        <p14:creationId xmlns:p14="http://schemas.microsoft.com/office/powerpoint/2010/main" val="1316926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53C0-20A3-80F4-AAD9-F6B1DFCF0F67}"/>
              </a:ext>
            </a:extLst>
          </p:cNvPr>
          <p:cNvSpPr>
            <a:spLocks noGrp="1"/>
          </p:cNvSpPr>
          <p:nvPr>
            <p:ph type="title"/>
          </p:nvPr>
        </p:nvSpPr>
        <p:spPr>
          <a:xfrm>
            <a:off x="966744" y="120724"/>
            <a:ext cx="9076329" cy="1064277"/>
          </a:xfrm>
        </p:spPr>
        <p:txBody>
          <a:bodyPr/>
          <a:lstStyle/>
          <a:p>
            <a:r>
              <a:rPr lang="en-US">
                <a:ea typeface="+mj-lt"/>
                <a:cs typeface="+mj-lt"/>
              </a:rPr>
              <a:t>Evaluation Metrics</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31DEDB-8527-1801-6A38-55DA2DD29C55}"/>
                  </a:ext>
                </a:extLst>
              </p:cNvPr>
              <p:cNvSpPr>
                <a:spLocks noGrp="1"/>
              </p:cNvSpPr>
              <p:nvPr>
                <p:ph idx="1"/>
              </p:nvPr>
            </p:nvSpPr>
            <p:spPr>
              <a:xfrm>
                <a:off x="574158" y="1010092"/>
                <a:ext cx="10919637" cy="5727183"/>
              </a:xfrm>
            </p:spPr>
            <p:txBody>
              <a:bodyPr vert="horz" lIns="91440" tIns="45720" rIns="91440" bIns="45720" rtlCol="0" anchor="t">
                <a:normAutofit/>
              </a:bodyPr>
              <a:lstStyle/>
              <a:p>
                <a:pPr marL="0" indent="0">
                  <a:buNone/>
                </a:pPr>
                <a:r>
                  <a:rPr lang="en-US" sz="1400" b="1"/>
                  <a:t>Introduction:</a:t>
                </a:r>
                <a:r>
                  <a:rPr lang="en-US" sz="1400"/>
                  <a:t> </a:t>
                </a:r>
              </a:p>
              <a:p>
                <a:pPr marL="0" indent="0">
                  <a:buNone/>
                </a:pPr>
                <a:r>
                  <a:rPr lang="en-US" sz="1400"/>
                  <a:t>To compare SOTA methods with our proposed DS-</a:t>
                </a:r>
                <a:r>
                  <a:rPr lang="en-US" sz="1400" err="1"/>
                  <a:t>TransUNet</a:t>
                </a:r>
                <a:r>
                  <a:rPr lang="en-US" sz="1400"/>
                  <a:t>, we use standard evaluation metrics: mean Dice Coefficient (</a:t>
                </a:r>
                <a:r>
                  <a:rPr lang="en-US" sz="1400" err="1"/>
                  <a:t>mDice</a:t>
                </a:r>
                <a:r>
                  <a:rPr lang="en-US" sz="1400"/>
                  <a:t>), mean Intersection over Union (</a:t>
                </a:r>
                <a:r>
                  <a:rPr lang="en-US" sz="1400" err="1"/>
                  <a:t>mIoU</a:t>
                </a:r>
                <a:r>
                  <a:rPr lang="en-US" sz="1400"/>
                  <a:t>), precision, and recall. These metrics are based on the values of true-positive (TP), false-positive (FP), and false-negative (FN).</a:t>
                </a:r>
              </a:p>
              <a:p>
                <a:pPr marL="0" indent="0">
                  <a:buNone/>
                </a:pPr>
                <a:endParaRPr lang="en-US" sz="1400"/>
              </a:p>
              <a:p>
                <a:pPr marL="0" indent="0">
                  <a:buNone/>
                </a:pPr>
                <a:r>
                  <a:rPr lang="en-US" sz="1600" b="1"/>
                  <a:t>Mean Dice Coefficient (</a:t>
                </a:r>
                <a:r>
                  <a:rPr lang="en-US" sz="1600" b="1" err="1"/>
                  <a:t>mDice</a:t>
                </a:r>
                <a:r>
                  <a:rPr lang="en-US" sz="1600" b="1"/>
                  <a:t>)					Mean Intersection over Union (</a:t>
                </a:r>
                <a:r>
                  <a:rPr lang="en-US" sz="1600" b="1" err="1"/>
                  <a:t>mIoU</a:t>
                </a:r>
                <a:r>
                  <a:rPr lang="en-US" sz="1600" b="1"/>
                  <a:t>)</a:t>
                </a:r>
              </a:p>
              <a:p>
                <a:pPr marL="0" indent="0">
                  <a:buNone/>
                </a:pPr>
                <a:r>
                  <a:rPr lang="en-US" sz="1400" b="1" err="1"/>
                  <a:t>mDice</a:t>
                </a:r>
                <a:r>
                  <a:rPr lang="en-US" sz="1600"/>
                  <a:t>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2</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𝑇𝑃</m:t>
                        </m:r>
                      </m:num>
                      <m:den>
                        <m:r>
                          <a:rPr lang="en-US" sz="1600" b="0" i="1" smtClean="0">
                            <a:latin typeface="Cambria Math" panose="02040503050406030204" pitchFamily="18" charset="0"/>
                          </a:rPr>
                          <m:t>2</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𝑇𝑃</m:t>
                        </m:r>
                        <m:r>
                          <a:rPr lang="en-US" sz="1600" b="0" i="1" smtClean="0">
                            <a:latin typeface="Cambria Math" panose="02040503050406030204" pitchFamily="18" charset="0"/>
                          </a:rPr>
                          <m:t>+</m:t>
                        </m:r>
                        <m:r>
                          <a:rPr lang="en-US" sz="1600" b="0" i="1" smtClean="0">
                            <a:latin typeface="Cambria Math" panose="02040503050406030204" pitchFamily="18" charset="0"/>
                          </a:rPr>
                          <m:t>𝐹𝑃</m:t>
                        </m:r>
                        <m:r>
                          <a:rPr lang="en-US" sz="1600" b="0" i="1" smtClean="0">
                            <a:latin typeface="Cambria Math" panose="02040503050406030204" pitchFamily="18" charset="0"/>
                          </a:rPr>
                          <m:t>+</m:t>
                        </m:r>
                        <m:r>
                          <a:rPr lang="en-US" sz="1600" b="0" i="1" smtClean="0">
                            <a:latin typeface="Cambria Math" panose="02040503050406030204" pitchFamily="18" charset="0"/>
                          </a:rPr>
                          <m:t>𝐹𝑁</m:t>
                        </m:r>
                      </m:den>
                    </m:f>
                  </m:oMath>
                </a14:m>
                <a:r>
                  <a:rPr lang="en-US" sz="1600"/>
                  <a:t>	= </a:t>
                </a:r>
                <a14:m>
                  <m:oMath xmlns:m="http://schemas.openxmlformats.org/officeDocument/2006/math">
                    <m:f>
                      <m:fPr>
                        <m:ctrlPr>
                          <a:rPr lang="en-US" sz="1200" i="1" smtClean="0">
                            <a:latin typeface="Cambria Math" panose="02040503050406030204" pitchFamily="18" charset="0"/>
                          </a:rPr>
                        </m:ctrlPr>
                      </m:fPr>
                      <m:num>
                        <m:r>
                          <m:rPr>
                            <m:nor/>
                          </m:rPr>
                          <a:rPr lang="en-US" sz="1200"/>
                          <m:t>2</m:t>
                        </m:r>
                        <m:r>
                          <m:rPr>
                            <m:nor/>
                          </m:rPr>
                          <a:rPr lang="en-US" sz="1200"/>
                          <m:t>×</m:t>
                        </m:r>
                        <m:r>
                          <m:rPr>
                            <m:nor/>
                          </m:rPr>
                          <a:rPr lang="en-US" sz="1200"/>
                          <m:t>∣</m:t>
                        </m:r>
                        <m:r>
                          <m:rPr>
                            <m:nor/>
                          </m:rPr>
                          <a:rPr lang="en-US" sz="1200"/>
                          <m:t>Prediction</m:t>
                        </m:r>
                        <m:r>
                          <m:rPr>
                            <m:nor/>
                          </m:rPr>
                          <a:rPr lang="en-US" sz="1200"/>
                          <m:t>∩</m:t>
                        </m:r>
                        <m:r>
                          <m:rPr>
                            <m:nor/>
                          </m:rPr>
                          <a:rPr lang="en-US" sz="1200"/>
                          <m:t>Ground</m:t>
                        </m:r>
                        <m:r>
                          <m:rPr>
                            <m:nor/>
                          </m:rPr>
                          <a:rPr lang="en-US" sz="1200"/>
                          <m:t> </m:t>
                        </m:r>
                        <m:r>
                          <m:rPr>
                            <m:nor/>
                          </m:rPr>
                          <a:rPr lang="en-US" sz="1200"/>
                          <m:t>Truth</m:t>
                        </m:r>
                        <m:r>
                          <m:rPr>
                            <m:nor/>
                          </m:rPr>
                          <a:rPr lang="en-US" sz="1200"/>
                          <m:t>∣</m:t>
                        </m:r>
                      </m:num>
                      <m:den>
                        <m:r>
                          <m:rPr>
                            <m:nor/>
                          </m:rPr>
                          <a:rPr lang="en-US" sz="1200"/>
                          <m:t>∣</m:t>
                        </m:r>
                        <m:r>
                          <m:rPr>
                            <m:nor/>
                          </m:rPr>
                          <a:rPr lang="en-US" sz="1200"/>
                          <m:t>Prediction</m:t>
                        </m:r>
                        <m:r>
                          <m:rPr>
                            <m:nor/>
                          </m:rPr>
                          <a:rPr lang="en-US" sz="1200"/>
                          <m:t>∣</m:t>
                        </m:r>
                        <m:r>
                          <m:rPr>
                            <m:nor/>
                          </m:rPr>
                          <a:rPr lang="en-US" sz="1200"/>
                          <m:t>+</m:t>
                        </m:r>
                        <m:r>
                          <m:rPr>
                            <m:nor/>
                          </m:rPr>
                          <a:rPr lang="en-US" sz="1200"/>
                          <m:t>∣</m:t>
                        </m:r>
                        <m:r>
                          <m:rPr>
                            <m:nor/>
                          </m:rPr>
                          <a:rPr lang="en-US" sz="1200"/>
                          <m:t>Ground</m:t>
                        </m:r>
                        <m:r>
                          <m:rPr>
                            <m:nor/>
                          </m:rPr>
                          <a:rPr lang="en-US" sz="1200"/>
                          <m:t> </m:t>
                        </m:r>
                        <m:r>
                          <m:rPr>
                            <m:nor/>
                          </m:rPr>
                          <a:rPr lang="en-US" sz="1200"/>
                          <m:t>Truth</m:t>
                        </m:r>
                        <m:r>
                          <m:rPr>
                            <m:nor/>
                          </m:rPr>
                          <a:rPr lang="en-US" sz="1200"/>
                          <m:t>∣</m:t>
                        </m:r>
                      </m:den>
                    </m:f>
                  </m:oMath>
                </a14:m>
                <a:r>
                  <a:rPr lang="en-US" sz="1200"/>
                  <a:t>	</a:t>
                </a:r>
                <a:r>
                  <a:rPr lang="en-US" sz="1600"/>
                  <a:t>		</a:t>
                </a:r>
                <a:r>
                  <a:rPr lang="en-US" sz="1200" b="1" err="1"/>
                  <a:t>mIoU</a:t>
                </a:r>
                <a:r>
                  <a:rPr lang="en-US" sz="1600" b="1"/>
                  <a:t> = </a:t>
                </a:r>
                <a14:m>
                  <m:oMath xmlns:m="http://schemas.openxmlformats.org/officeDocument/2006/math">
                    <m:f>
                      <m:fPr>
                        <m:ctrlPr>
                          <a:rPr lang="en-US" sz="1600" b="1" i="1">
                            <a:latin typeface="Cambria Math" panose="02040503050406030204" pitchFamily="18" charset="0"/>
                          </a:rPr>
                        </m:ctrlPr>
                      </m:fPr>
                      <m:num>
                        <m:r>
                          <a:rPr lang="en-US" sz="1600" b="1" i="1">
                            <a:latin typeface="Cambria Math" panose="02040503050406030204" pitchFamily="18" charset="0"/>
                          </a:rPr>
                          <m:t>𝑻𝑷</m:t>
                        </m:r>
                      </m:num>
                      <m:den>
                        <m:r>
                          <a:rPr lang="en-US" sz="1600" b="1" i="1">
                            <a:latin typeface="Cambria Math" panose="02040503050406030204" pitchFamily="18" charset="0"/>
                          </a:rPr>
                          <m:t>𝑻𝑷</m:t>
                        </m:r>
                        <m:r>
                          <a:rPr lang="en-US" sz="1600" b="1" i="1">
                            <a:latin typeface="Cambria Math" panose="02040503050406030204" pitchFamily="18" charset="0"/>
                          </a:rPr>
                          <m:t>+</m:t>
                        </m:r>
                        <m:r>
                          <a:rPr lang="en-US" sz="1600" b="1" i="1">
                            <a:latin typeface="Cambria Math" panose="02040503050406030204" pitchFamily="18" charset="0"/>
                          </a:rPr>
                          <m:t>𝑭𝑷</m:t>
                        </m:r>
                        <m:r>
                          <a:rPr lang="en-US" sz="1600" b="1" i="1">
                            <a:latin typeface="Cambria Math" panose="02040503050406030204" pitchFamily="18" charset="0"/>
                          </a:rPr>
                          <m:t>+</m:t>
                        </m:r>
                        <m:r>
                          <a:rPr lang="en-US" sz="1600" b="1" i="1">
                            <a:latin typeface="Cambria Math" panose="02040503050406030204" pitchFamily="18" charset="0"/>
                          </a:rPr>
                          <m:t>𝑭𝑵</m:t>
                        </m:r>
                      </m:den>
                    </m:f>
                  </m:oMath>
                </a14:m>
                <a:r>
                  <a:rPr lang="en-US" sz="1600" b="1"/>
                  <a:t>	</a:t>
                </a: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endParaRPr lang="en-US" sz="1600"/>
              </a:p>
              <a:p>
                <a:pPr marL="0" indent="0">
                  <a:buNone/>
                </a:pPr>
                <a:r>
                  <a:rPr lang="en-US" sz="1600" b="1"/>
                  <a:t>Precision</a:t>
                </a:r>
                <a:r>
                  <a:rPr lang="en-US" sz="1400"/>
                  <a:t> </a:t>
                </a:r>
                <a:r>
                  <a:rPr lang="en-US" sz="1400" b="1"/>
                  <a:t>			</a:t>
                </a:r>
                <a:r>
                  <a:rPr lang="en-US" sz="1200"/>
                  <a:t> 				</a:t>
                </a:r>
                <a:r>
                  <a:rPr lang="en-US" sz="1600" b="1"/>
                  <a:t>Recall</a:t>
                </a:r>
                <a:endParaRPr lang="en-US" sz="1400" b="1"/>
              </a:p>
              <a:p>
                <a:pPr marL="0" indent="0">
                  <a:buNone/>
                </a:pPr>
                <a:r>
                  <a:rPr lang="en-US" sz="1400"/>
                  <a:t>Precision</a:t>
                </a:r>
                <a:r>
                  <a:rPr lang="en-US" sz="1600" b="1"/>
                  <a:t> = </a:t>
                </a:r>
                <a14:m>
                  <m:oMath xmlns:m="http://schemas.openxmlformats.org/officeDocument/2006/math">
                    <m:f>
                      <m:fPr>
                        <m:ctrlPr>
                          <a:rPr lang="en-US" sz="1600" b="1" i="1">
                            <a:latin typeface="Cambria Math" panose="02040503050406030204" pitchFamily="18" charset="0"/>
                          </a:rPr>
                        </m:ctrlPr>
                      </m:fPr>
                      <m:num>
                        <m:r>
                          <a:rPr lang="en-US" sz="1600" b="1" i="1">
                            <a:latin typeface="Cambria Math" panose="02040503050406030204" pitchFamily="18" charset="0"/>
                          </a:rPr>
                          <m:t>𝑻𝑷</m:t>
                        </m:r>
                      </m:num>
                      <m:den>
                        <m:r>
                          <a:rPr lang="en-US" sz="1600" b="1" i="1">
                            <a:latin typeface="Cambria Math" panose="02040503050406030204" pitchFamily="18" charset="0"/>
                          </a:rPr>
                          <m:t>𝑻𝑷</m:t>
                        </m:r>
                        <m:r>
                          <a:rPr lang="en-US" sz="1600" b="1" i="1">
                            <a:latin typeface="Cambria Math" panose="02040503050406030204" pitchFamily="18" charset="0"/>
                          </a:rPr>
                          <m:t>+</m:t>
                        </m:r>
                        <m:r>
                          <a:rPr lang="en-US" sz="1600" b="1" i="1">
                            <a:latin typeface="Cambria Math" panose="02040503050406030204" pitchFamily="18" charset="0"/>
                          </a:rPr>
                          <m:t>𝑭𝑷</m:t>
                        </m:r>
                      </m:den>
                    </m:f>
                  </m:oMath>
                </a14:m>
                <a:r>
                  <a:rPr lang="en-US" sz="1600" b="1"/>
                  <a:t>						 </a:t>
                </a:r>
                <a:r>
                  <a:rPr lang="en-US" sz="1400"/>
                  <a:t>Recall = </a:t>
                </a:r>
                <a14:m>
                  <m:oMath xmlns:m="http://schemas.openxmlformats.org/officeDocument/2006/math">
                    <m:f>
                      <m:fPr>
                        <m:ctrlPr>
                          <a:rPr lang="en-US" sz="1400" b="1" i="1" smtClean="0">
                            <a:latin typeface="Cambria Math" panose="02040503050406030204" pitchFamily="18" charset="0"/>
                          </a:rPr>
                        </m:ctrlPr>
                      </m:fPr>
                      <m:num>
                        <m:r>
                          <a:rPr lang="en-US" sz="1400" b="1" i="1" smtClean="0">
                            <a:latin typeface="Cambria Math" panose="02040503050406030204" pitchFamily="18" charset="0"/>
                          </a:rPr>
                          <m:t>𝑻𝑷</m:t>
                        </m:r>
                      </m:num>
                      <m:den>
                        <m:r>
                          <a:rPr lang="en-US" sz="1400" b="1" i="1" smtClean="0">
                            <a:latin typeface="Cambria Math" panose="02040503050406030204" pitchFamily="18" charset="0"/>
                          </a:rPr>
                          <m:t>𝑻𝑷</m:t>
                        </m:r>
                        <m:r>
                          <a:rPr lang="en-US" sz="1400" b="1" i="1" smtClean="0">
                            <a:latin typeface="Cambria Math" panose="02040503050406030204" pitchFamily="18" charset="0"/>
                          </a:rPr>
                          <m:t>+</m:t>
                        </m:r>
                        <m:r>
                          <a:rPr lang="en-US" sz="1400" b="1" i="1" smtClean="0">
                            <a:latin typeface="Cambria Math" panose="02040503050406030204" pitchFamily="18" charset="0"/>
                          </a:rPr>
                          <m:t>𝑭𝑵</m:t>
                        </m:r>
                      </m:den>
                    </m:f>
                  </m:oMath>
                </a14:m>
                <a:endParaRPr lang="en-US" sz="1600" b="1" i="1"/>
              </a:p>
              <a:p>
                <a:pPr marL="0" indent="0">
                  <a:buNone/>
                </a:pPr>
                <a:endParaRPr lang="en-US" sz="1600" b="1"/>
              </a:p>
              <a:p>
                <a:pPr marL="0" indent="0">
                  <a:buNone/>
                </a:pPr>
                <a:endParaRPr lang="en-US" sz="1800" b="1">
                  <a:solidFill>
                    <a:srgbClr val="000000"/>
                  </a:solidFill>
                  <a:latin typeface="Arial"/>
                  <a:cs typeface="Arial"/>
                </a:endParaRPr>
              </a:p>
            </p:txBody>
          </p:sp>
        </mc:Choice>
        <mc:Fallback xmlns="">
          <p:sp>
            <p:nvSpPr>
              <p:cNvPr id="3" name="Content Placeholder 2">
                <a:extLst>
                  <a:ext uri="{FF2B5EF4-FFF2-40B4-BE49-F238E27FC236}">
                    <a16:creationId xmlns:a16="http://schemas.microsoft.com/office/drawing/2014/main" id="{DA31DEDB-8527-1801-6A38-55DA2DD29C55}"/>
                  </a:ext>
                </a:extLst>
              </p:cNvPr>
              <p:cNvSpPr>
                <a:spLocks noGrp="1" noRot="1" noChangeAspect="1" noMove="1" noResize="1" noEditPoints="1" noAdjustHandles="1" noChangeArrowheads="1" noChangeShapeType="1" noTextEdit="1"/>
              </p:cNvSpPr>
              <p:nvPr>
                <p:ph idx="1"/>
              </p:nvPr>
            </p:nvSpPr>
            <p:spPr>
              <a:xfrm>
                <a:off x="574158" y="1010092"/>
                <a:ext cx="10919637" cy="5727183"/>
              </a:xfrm>
              <a:blipFill>
                <a:blip r:embed="rId2"/>
                <a:stretch>
                  <a:fillRect l="-349"/>
                </a:stretch>
              </a:blipFill>
            </p:spPr>
            <p:txBody>
              <a:bodyPr/>
              <a:lstStyle/>
              <a:p>
                <a:r>
                  <a:rPr lang="en-IL">
                    <a:noFill/>
                  </a:rPr>
                  <a:t> </a:t>
                </a:r>
              </a:p>
            </p:txBody>
          </p:sp>
        </mc:Fallback>
      </mc:AlternateContent>
      <p:pic>
        <p:nvPicPr>
          <p:cNvPr id="1028" name="Picture 4" descr="Deep Learning in Medical Imaging V | by Nigel M. Parsad | DataDrivenInvestor">
            <a:extLst>
              <a:ext uri="{FF2B5EF4-FFF2-40B4-BE49-F238E27FC236}">
                <a16:creationId xmlns:a16="http://schemas.microsoft.com/office/drawing/2014/main" id="{6C08836B-1416-55A9-94BA-02D997192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435" y="3429000"/>
            <a:ext cx="2112702" cy="14788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ploaded image">
            <a:extLst>
              <a:ext uri="{FF2B5EF4-FFF2-40B4-BE49-F238E27FC236}">
                <a16:creationId xmlns:a16="http://schemas.microsoft.com/office/drawing/2014/main" id="{BC554DC2-C6E1-DD7A-E47C-FBD0AE4E0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05" y="3429000"/>
            <a:ext cx="3136605" cy="1478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51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4554-D055-2A0D-2986-361727CFE246}"/>
              </a:ext>
            </a:extLst>
          </p:cNvPr>
          <p:cNvSpPr>
            <a:spLocks noGrp="1"/>
          </p:cNvSpPr>
          <p:nvPr>
            <p:ph type="title"/>
          </p:nvPr>
        </p:nvSpPr>
        <p:spPr>
          <a:xfrm>
            <a:off x="1176294" y="216637"/>
            <a:ext cx="9076329" cy="1064277"/>
          </a:xfrm>
        </p:spPr>
        <p:txBody>
          <a:bodyPr/>
          <a:lstStyle/>
          <a:p>
            <a:r>
              <a:rPr lang="en-US" sz="1400" b="1">
                <a:solidFill>
                  <a:srgbClr val="000000"/>
                </a:solidFill>
                <a:latin typeface="Arial"/>
                <a:cs typeface="Arial"/>
              </a:rPr>
              <a:t>Performance on Polyp Segmentation</a:t>
            </a:r>
            <a:endParaRPr lang="en-US"/>
          </a:p>
        </p:txBody>
      </p:sp>
      <p:pic>
        <p:nvPicPr>
          <p:cNvPr id="5" name="תמונה 4">
            <a:extLst>
              <a:ext uri="{FF2B5EF4-FFF2-40B4-BE49-F238E27FC236}">
                <a16:creationId xmlns:a16="http://schemas.microsoft.com/office/drawing/2014/main" id="{30ED5393-7E83-6331-A02E-C58687CBE00D}"/>
              </a:ext>
            </a:extLst>
          </p:cNvPr>
          <p:cNvPicPr>
            <a:picLocks noChangeAspect="1"/>
          </p:cNvPicPr>
          <p:nvPr/>
        </p:nvPicPr>
        <p:blipFill>
          <a:blip r:embed="rId3"/>
          <a:stretch>
            <a:fillRect/>
          </a:stretch>
        </p:blipFill>
        <p:spPr>
          <a:xfrm>
            <a:off x="489788" y="1280914"/>
            <a:ext cx="10736173" cy="4705066"/>
          </a:xfrm>
          <a:prstGeom prst="rect">
            <a:avLst/>
          </a:prstGeom>
        </p:spPr>
      </p:pic>
    </p:spTree>
    <p:extLst>
      <p:ext uri="{BB962C8B-B14F-4D97-AF65-F5344CB8AC3E}">
        <p14:creationId xmlns:p14="http://schemas.microsoft.com/office/powerpoint/2010/main" val="3835304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FE03113F-8F95-B50E-A84E-B0FA5028B9C9}"/>
              </a:ext>
            </a:extLst>
          </p:cNvPr>
          <p:cNvPicPr>
            <a:picLocks noGrp="1" noChangeAspect="1"/>
          </p:cNvPicPr>
          <p:nvPr>
            <p:ph idx="1"/>
          </p:nvPr>
        </p:nvPicPr>
        <p:blipFill>
          <a:blip r:embed="rId2"/>
          <a:stretch>
            <a:fillRect/>
          </a:stretch>
        </p:blipFill>
        <p:spPr>
          <a:xfrm>
            <a:off x="2350020" y="243876"/>
            <a:ext cx="6232843" cy="2108088"/>
          </a:xfrm>
        </p:spPr>
      </p:pic>
      <p:pic>
        <p:nvPicPr>
          <p:cNvPr id="3" name="מציין מיקום תוכן 4">
            <a:extLst>
              <a:ext uri="{FF2B5EF4-FFF2-40B4-BE49-F238E27FC236}">
                <a16:creationId xmlns:a16="http://schemas.microsoft.com/office/drawing/2014/main" id="{8F1CA9F2-CB55-4B53-F88B-DA476FBDA4B8}"/>
              </a:ext>
            </a:extLst>
          </p:cNvPr>
          <p:cNvPicPr>
            <a:picLocks noChangeAspect="1"/>
          </p:cNvPicPr>
          <p:nvPr/>
        </p:nvPicPr>
        <p:blipFill>
          <a:blip r:embed="rId3"/>
          <a:stretch>
            <a:fillRect/>
          </a:stretch>
        </p:blipFill>
        <p:spPr>
          <a:xfrm>
            <a:off x="2350020" y="2496534"/>
            <a:ext cx="6232843" cy="2079419"/>
          </a:xfrm>
          <a:prstGeom prst="rect">
            <a:avLst/>
          </a:prstGeom>
        </p:spPr>
      </p:pic>
      <p:pic>
        <p:nvPicPr>
          <p:cNvPr id="4" name="מציין מיקום תוכן 4">
            <a:extLst>
              <a:ext uri="{FF2B5EF4-FFF2-40B4-BE49-F238E27FC236}">
                <a16:creationId xmlns:a16="http://schemas.microsoft.com/office/drawing/2014/main" id="{9DE03C85-6C71-08FA-BC0B-37BC01D04B22}"/>
              </a:ext>
            </a:extLst>
          </p:cNvPr>
          <p:cNvPicPr>
            <a:picLocks noChangeAspect="1"/>
          </p:cNvPicPr>
          <p:nvPr/>
        </p:nvPicPr>
        <p:blipFill>
          <a:blip r:embed="rId4"/>
          <a:stretch>
            <a:fillRect/>
          </a:stretch>
        </p:blipFill>
        <p:spPr>
          <a:xfrm>
            <a:off x="2350020" y="4720523"/>
            <a:ext cx="6232843" cy="2047322"/>
          </a:xfrm>
          <a:prstGeom prst="rect">
            <a:avLst/>
          </a:prstGeom>
        </p:spPr>
      </p:pic>
    </p:spTree>
    <p:extLst>
      <p:ext uri="{BB962C8B-B14F-4D97-AF65-F5344CB8AC3E}">
        <p14:creationId xmlns:p14="http://schemas.microsoft.com/office/powerpoint/2010/main" val="2866286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F620CD52-7F8D-90B5-18E2-13A13536AEB5}"/>
              </a:ext>
            </a:extLst>
          </p:cNvPr>
          <p:cNvPicPr>
            <a:picLocks noGrp="1" noChangeAspect="1"/>
          </p:cNvPicPr>
          <p:nvPr>
            <p:ph idx="1"/>
          </p:nvPr>
        </p:nvPicPr>
        <p:blipFill>
          <a:blip r:embed="rId2"/>
          <a:stretch>
            <a:fillRect/>
          </a:stretch>
        </p:blipFill>
        <p:spPr>
          <a:xfrm>
            <a:off x="77789" y="211667"/>
            <a:ext cx="6466944" cy="3217333"/>
          </a:xfrm>
        </p:spPr>
      </p:pic>
      <p:pic>
        <p:nvPicPr>
          <p:cNvPr id="7" name="תמונה 6">
            <a:extLst>
              <a:ext uri="{FF2B5EF4-FFF2-40B4-BE49-F238E27FC236}">
                <a16:creationId xmlns:a16="http://schemas.microsoft.com/office/drawing/2014/main" id="{2B85B186-BB33-2BA6-7279-64BF64F96362}"/>
              </a:ext>
            </a:extLst>
          </p:cNvPr>
          <p:cNvPicPr>
            <a:picLocks noChangeAspect="1"/>
          </p:cNvPicPr>
          <p:nvPr/>
        </p:nvPicPr>
        <p:blipFill>
          <a:blip r:embed="rId3"/>
          <a:stretch>
            <a:fillRect/>
          </a:stretch>
        </p:blipFill>
        <p:spPr>
          <a:xfrm>
            <a:off x="6942665" y="211667"/>
            <a:ext cx="5005831" cy="3217334"/>
          </a:xfrm>
          <a:prstGeom prst="rect">
            <a:avLst/>
          </a:prstGeom>
        </p:spPr>
      </p:pic>
      <p:pic>
        <p:nvPicPr>
          <p:cNvPr id="9" name="תמונה 8">
            <a:extLst>
              <a:ext uri="{FF2B5EF4-FFF2-40B4-BE49-F238E27FC236}">
                <a16:creationId xmlns:a16="http://schemas.microsoft.com/office/drawing/2014/main" id="{BFB1D3EA-CC2D-6BF8-B447-91E01DA19492}"/>
              </a:ext>
            </a:extLst>
          </p:cNvPr>
          <p:cNvPicPr>
            <a:picLocks noChangeAspect="1"/>
          </p:cNvPicPr>
          <p:nvPr/>
        </p:nvPicPr>
        <p:blipFill>
          <a:blip r:embed="rId4"/>
          <a:stretch>
            <a:fillRect/>
          </a:stretch>
        </p:blipFill>
        <p:spPr>
          <a:xfrm>
            <a:off x="972716" y="3585139"/>
            <a:ext cx="4454417" cy="3187758"/>
          </a:xfrm>
          <a:prstGeom prst="rect">
            <a:avLst/>
          </a:prstGeom>
        </p:spPr>
      </p:pic>
      <p:pic>
        <p:nvPicPr>
          <p:cNvPr id="3" name="תמונה 2">
            <a:extLst>
              <a:ext uri="{FF2B5EF4-FFF2-40B4-BE49-F238E27FC236}">
                <a16:creationId xmlns:a16="http://schemas.microsoft.com/office/drawing/2014/main" id="{B1F2A153-4084-419B-E1FC-6039F2AB5420}"/>
              </a:ext>
            </a:extLst>
          </p:cNvPr>
          <p:cNvPicPr>
            <a:picLocks noChangeAspect="1"/>
          </p:cNvPicPr>
          <p:nvPr/>
        </p:nvPicPr>
        <p:blipFill>
          <a:blip r:embed="rId5"/>
          <a:stretch>
            <a:fillRect/>
          </a:stretch>
        </p:blipFill>
        <p:spPr>
          <a:xfrm>
            <a:off x="6942665" y="3585139"/>
            <a:ext cx="5123702" cy="3154327"/>
          </a:xfrm>
          <a:prstGeom prst="rect">
            <a:avLst/>
          </a:prstGeom>
        </p:spPr>
      </p:pic>
    </p:spTree>
    <p:extLst>
      <p:ext uri="{BB962C8B-B14F-4D97-AF65-F5344CB8AC3E}">
        <p14:creationId xmlns:p14="http://schemas.microsoft.com/office/powerpoint/2010/main" val="330797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16F5-780F-8233-5E04-30050F21D479}"/>
              </a:ext>
            </a:extLst>
          </p:cNvPr>
          <p:cNvSpPr>
            <a:spLocks noGrp="1"/>
          </p:cNvSpPr>
          <p:nvPr>
            <p:ph type="title"/>
          </p:nvPr>
        </p:nvSpPr>
        <p:spPr>
          <a:xfrm>
            <a:off x="966744" y="191385"/>
            <a:ext cx="9076329" cy="946299"/>
          </a:xfrm>
        </p:spPr>
        <p:txBody>
          <a:bodyPr>
            <a:normAutofit fontScale="90000"/>
          </a:bodyPr>
          <a:lstStyle/>
          <a:p>
            <a:r>
              <a:rPr lang="en-US">
                <a:ea typeface="+mj-lt"/>
                <a:cs typeface="+mj-lt"/>
              </a:rPr>
              <a:t>Conclusion</a:t>
            </a:r>
            <a:br>
              <a:rPr lang="en-US">
                <a:ea typeface="+mj-lt"/>
                <a:cs typeface="+mj-lt"/>
              </a:rPr>
            </a:br>
            <a:r>
              <a:rPr lang="en-US" sz="2700"/>
              <a:t>Dual </a:t>
            </a:r>
            <a:r>
              <a:rPr lang="en-US" sz="2700" err="1"/>
              <a:t>Swin</a:t>
            </a:r>
            <a:r>
              <a:rPr lang="en-US" sz="2700"/>
              <a:t> Transformer U-Net (DS-</a:t>
            </a:r>
            <a:r>
              <a:rPr lang="en-US" sz="2700" err="1"/>
              <a:t>TransUNet</a:t>
            </a:r>
            <a:r>
              <a:rPr lang="en-US" sz="2700"/>
              <a:t>)</a:t>
            </a:r>
            <a:endParaRPr lang="en-US"/>
          </a:p>
        </p:txBody>
      </p:sp>
      <p:sp>
        <p:nvSpPr>
          <p:cNvPr id="3" name="Content Placeholder 2">
            <a:extLst>
              <a:ext uri="{FF2B5EF4-FFF2-40B4-BE49-F238E27FC236}">
                <a16:creationId xmlns:a16="http://schemas.microsoft.com/office/drawing/2014/main" id="{B6977BF9-B0C1-3511-2665-E09E17858386}"/>
              </a:ext>
            </a:extLst>
          </p:cNvPr>
          <p:cNvSpPr>
            <a:spLocks noGrp="1"/>
          </p:cNvSpPr>
          <p:nvPr>
            <p:ph idx="1"/>
          </p:nvPr>
        </p:nvSpPr>
        <p:spPr>
          <a:xfrm>
            <a:off x="966744" y="1414130"/>
            <a:ext cx="9076329" cy="5252485"/>
          </a:xfrm>
        </p:spPr>
        <p:txBody>
          <a:bodyPr vert="horz" lIns="91440" tIns="45720" rIns="91440" bIns="45720" rtlCol="0" anchor="t">
            <a:normAutofit lnSpcReduction="10000"/>
          </a:bodyPr>
          <a:lstStyle/>
          <a:p>
            <a:pPr>
              <a:buFont typeface="Arial" panose="020B0604020202020204" pitchFamily="34" charset="0"/>
              <a:buChar char="•"/>
            </a:pPr>
            <a:r>
              <a:rPr lang="en-US" sz="1800" b="1"/>
              <a:t>Innovative Framework</a:t>
            </a:r>
            <a:r>
              <a:rPr lang="en-US" sz="1800"/>
              <a:t>: U-shaped encoder-decoder for medical image segmentation.</a:t>
            </a:r>
          </a:p>
          <a:p>
            <a:pPr>
              <a:buFont typeface="Arial" panose="020B0604020202020204" pitchFamily="34" charset="0"/>
              <a:buChar char="•"/>
            </a:pPr>
            <a:r>
              <a:rPr lang="en-US" sz="1800" b="1"/>
              <a:t>Based on Hierarchical </a:t>
            </a:r>
            <a:r>
              <a:rPr lang="en-US" sz="1800" b="1" err="1"/>
              <a:t>Swin</a:t>
            </a:r>
            <a:r>
              <a:rPr lang="en-US" sz="1800" b="1"/>
              <a:t> Transformer</a:t>
            </a:r>
            <a:r>
              <a:rPr lang="en-US" sz="1800"/>
              <a:t>:</a:t>
            </a:r>
          </a:p>
          <a:p>
            <a:pPr marL="742950" lvl="1" indent="-285750">
              <a:buFont typeface="Arial" panose="020B0604020202020204" pitchFamily="34" charset="0"/>
              <a:buChar char="•"/>
            </a:pPr>
            <a:r>
              <a:rPr lang="en-US" sz="1600"/>
              <a:t>Encoder: Utilizes </a:t>
            </a:r>
            <a:r>
              <a:rPr lang="en-US" sz="1600" err="1"/>
              <a:t>Swin</a:t>
            </a:r>
            <a:r>
              <a:rPr lang="en-US" sz="1600"/>
              <a:t> Transformer blocks.</a:t>
            </a:r>
          </a:p>
          <a:p>
            <a:pPr marL="742950" lvl="1" indent="-285750">
              <a:buFont typeface="Arial" panose="020B0604020202020204" pitchFamily="34" charset="0"/>
              <a:buChar char="•"/>
            </a:pPr>
            <a:r>
              <a:rPr lang="en-US" sz="1600"/>
              <a:t>Decoder: Includes </a:t>
            </a:r>
            <a:r>
              <a:rPr lang="en-US" sz="1600" err="1"/>
              <a:t>Swin</a:t>
            </a:r>
            <a:r>
              <a:rPr lang="en-US" sz="1600"/>
              <a:t> Transformer blocks for enhanced performance.</a:t>
            </a:r>
          </a:p>
          <a:p>
            <a:pPr marL="742950" lvl="1" indent="-285750">
              <a:buFont typeface="Arial" panose="020B0604020202020204" pitchFamily="34" charset="0"/>
              <a:buChar char="•"/>
            </a:pPr>
            <a:r>
              <a:rPr lang="en-US" sz="1600"/>
              <a:t>Dual-Branch Encoder: Extracts multi-scale feature representations.</a:t>
            </a:r>
          </a:p>
          <a:p>
            <a:pPr>
              <a:buFont typeface="Arial" panose="020B0604020202020204" pitchFamily="34" charset="0"/>
              <a:buChar char="•"/>
            </a:pPr>
            <a:r>
              <a:rPr lang="en-US" sz="1800" b="1"/>
              <a:t>Transformer Interactive Fusion (TIF) Module</a:t>
            </a:r>
            <a:r>
              <a:rPr lang="en-US" sz="1800"/>
              <a:t>:</a:t>
            </a:r>
          </a:p>
          <a:p>
            <a:pPr marL="742950" lvl="1" indent="-285750">
              <a:buFont typeface="Arial" panose="020B0604020202020204" pitchFamily="34" charset="0"/>
              <a:buChar char="•"/>
            </a:pPr>
            <a:r>
              <a:rPr lang="en-US" sz="1600"/>
              <a:t>Builds long-range dependencies between features of different scales.</a:t>
            </a:r>
          </a:p>
          <a:p>
            <a:pPr marL="742950" lvl="1" indent="-285750">
              <a:buFont typeface="Arial" panose="020B0604020202020204" pitchFamily="34" charset="0"/>
              <a:buChar char="•"/>
            </a:pPr>
            <a:r>
              <a:rPr lang="en-US" sz="1600"/>
              <a:t>Utilizes self-attention mechanism for effective feature fusion.</a:t>
            </a:r>
          </a:p>
          <a:p>
            <a:pPr>
              <a:buFont typeface="Arial" panose="020B0604020202020204" pitchFamily="34" charset="0"/>
              <a:buChar char="•"/>
            </a:pPr>
            <a:r>
              <a:rPr lang="en-US" sz="1800" b="1"/>
              <a:t>Performance</a:t>
            </a:r>
            <a:r>
              <a:rPr lang="en-US" sz="1800"/>
              <a:t>:</a:t>
            </a:r>
          </a:p>
          <a:p>
            <a:pPr marL="742950" lvl="1" indent="-285750">
              <a:buFont typeface="Arial" panose="020B0604020202020204" pitchFamily="34" charset="0"/>
              <a:buChar char="•"/>
            </a:pPr>
            <a:r>
              <a:rPr lang="en-US" sz="1600"/>
              <a:t>Conducted on four medical image segmentation tasks.</a:t>
            </a:r>
          </a:p>
          <a:p>
            <a:pPr marL="742950" lvl="1" indent="-285750">
              <a:buFont typeface="Arial" panose="020B0604020202020204" pitchFamily="34" charset="0"/>
              <a:buChar char="•"/>
            </a:pPr>
            <a:r>
              <a:rPr lang="en-US" sz="1600" b="1"/>
              <a:t>Outstanding Results</a:t>
            </a:r>
            <a:r>
              <a:rPr lang="en-US" sz="1600"/>
              <a:t>: Significantly outperforms other state-of-the-art methods.</a:t>
            </a:r>
          </a:p>
          <a:p>
            <a:pPr marL="742950" lvl="1" indent="-285750">
              <a:buFont typeface="Arial" panose="020B0604020202020204" pitchFamily="34" charset="0"/>
              <a:buChar char="•"/>
            </a:pPr>
            <a:r>
              <a:rPr lang="en-US" sz="1600" b="1"/>
              <a:t>Polyp Segmentation</a:t>
            </a:r>
            <a:r>
              <a:rPr lang="en-US" sz="1600"/>
              <a:t>: Notable performance improvement.</a:t>
            </a:r>
            <a:endParaRPr lang="en-US" sz="1400"/>
          </a:p>
          <a:p>
            <a:pPr>
              <a:buFont typeface="Arial" panose="020B0604020202020204" pitchFamily="34" charset="0"/>
              <a:buChar char="•"/>
            </a:pPr>
            <a:r>
              <a:rPr lang="en-US" sz="1800" b="1"/>
              <a:t>Future Directions</a:t>
            </a:r>
            <a:r>
              <a:rPr lang="en-US" sz="1800"/>
              <a:t>:</a:t>
            </a:r>
          </a:p>
          <a:p>
            <a:pPr marL="742950" lvl="1" indent="-285750">
              <a:buFont typeface="Arial" panose="020B0604020202020204" pitchFamily="34" charset="0"/>
              <a:buChar char="•"/>
            </a:pPr>
            <a:r>
              <a:rPr lang="en-US" sz="1600" b="1"/>
              <a:t>Lightweight Models</a:t>
            </a:r>
            <a:r>
              <a:rPr lang="en-US" sz="1600"/>
              <a:t>: Researchers aim to design more efficient Transformer-based models.</a:t>
            </a:r>
          </a:p>
          <a:p>
            <a:pPr marL="742950" lvl="1" indent="-285750">
              <a:buFont typeface="Arial" panose="020B0604020202020204" pitchFamily="34" charset="0"/>
              <a:buChar char="•"/>
            </a:pPr>
            <a:r>
              <a:rPr lang="en-US" sz="1600" b="1"/>
              <a:t>Enhanced Learning</a:t>
            </a:r>
            <a:r>
              <a:rPr lang="en-US" sz="1600"/>
              <a:t>: Focus on better learning of pixel-level intrinsic structural features.</a:t>
            </a:r>
          </a:p>
        </p:txBody>
      </p:sp>
    </p:spTree>
    <p:extLst>
      <p:ext uri="{BB962C8B-B14F-4D97-AF65-F5344CB8AC3E}">
        <p14:creationId xmlns:p14="http://schemas.microsoft.com/office/powerpoint/2010/main" val="2753081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B5B2D-EEF1-BA89-FEB1-880EEB028630}"/>
              </a:ext>
            </a:extLst>
          </p:cNvPr>
          <p:cNvPicPr>
            <a:picLocks noChangeAspect="1"/>
          </p:cNvPicPr>
          <p:nvPr/>
        </p:nvPicPr>
        <p:blipFill>
          <a:blip r:embed="rId2"/>
          <a:srcRect t="5874" b="37876"/>
          <a:stretch/>
        </p:blipFill>
        <p:spPr>
          <a:xfrm>
            <a:off x="21" y="11"/>
            <a:ext cx="12191979" cy="6857989"/>
          </a:xfrm>
          <a:prstGeom prst="rect">
            <a:avLst/>
          </a:prstGeom>
        </p:spPr>
      </p:pic>
      <p:sp>
        <p:nvSpPr>
          <p:cNvPr id="2" name="Title"/>
          <p:cNvSpPr>
            <a:spLocks noGrp="1"/>
          </p:cNvSpPr>
          <p:nvPr>
            <p:ph type="ctrTitle"/>
          </p:nvPr>
        </p:nvSpPr>
        <p:spPr>
          <a:xfrm>
            <a:off x="2344257" y="3054152"/>
            <a:ext cx="7503486" cy="749695"/>
          </a:xfrm>
        </p:spPr>
        <p:txBody>
          <a:bodyPr>
            <a:noAutofit/>
          </a:bodyPr>
          <a:lstStyle/>
          <a:p>
            <a:pPr>
              <a:lnSpc>
                <a:spcPct val="150000"/>
              </a:lnSpc>
            </a:pPr>
            <a:r>
              <a:rPr lang="en-US" b="1" dirty="0">
                <a:solidFill>
                  <a:schemeClr val="tx1">
                    <a:lumMod val="85000"/>
                    <a:lumOff val="15000"/>
                  </a:schemeClr>
                </a:solidFill>
                <a:latin typeface="+mn-lt"/>
                <a:cs typeface="Arial"/>
              </a:rPr>
              <a:t>Thank You For Your Attention! </a:t>
            </a:r>
          </a:p>
        </p:txBody>
      </p:sp>
    </p:spTree>
    <p:extLst>
      <p:ext uri="{BB962C8B-B14F-4D97-AF65-F5344CB8AC3E}">
        <p14:creationId xmlns:p14="http://schemas.microsoft.com/office/powerpoint/2010/main" val="2787211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283EC-4E1C-51DA-C03A-5E6A00396B58}"/>
              </a:ext>
            </a:extLst>
          </p:cNvPr>
          <p:cNvSpPr>
            <a:spLocks noGrp="1"/>
          </p:cNvSpPr>
          <p:nvPr>
            <p:ph type="title"/>
          </p:nvPr>
        </p:nvSpPr>
        <p:spPr>
          <a:xfrm>
            <a:off x="950940" y="455091"/>
            <a:ext cx="4470832" cy="1039181"/>
          </a:xfrm>
        </p:spPr>
        <p:txBody>
          <a:bodyPr anchor="ctr">
            <a:normAutofit/>
          </a:bodyPr>
          <a:lstStyle/>
          <a:p>
            <a:r>
              <a:rPr lang="en-US">
                <a:ea typeface="+mj-lt"/>
                <a:cs typeface="+mj-lt"/>
              </a:rPr>
              <a:t>Image Segmentation</a:t>
            </a:r>
            <a:endParaRPr lang="en-US"/>
          </a:p>
        </p:txBody>
      </p:sp>
      <p:sp>
        <p:nvSpPr>
          <p:cNvPr id="3" name="Content Placeholder 2">
            <a:extLst>
              <a:ext uri="{FF2B5EF4-FFF2-40B4-BE49-F238E27FC236}">
                <a16:creationId xmlns:a16="http://schemas.microsoft.com/office/drawing/2014/main" id="{9FDFFF15-6D94-C3FD-3D3E-12CCBBBBEC8F}"/>
              </a:ext>
            </a:extLst>
          </p:cNvPr>
          <p:cNvSpPr>
            <a:spLocks noGrp="1"/>
          </p:cNvSpPr>
          <p:nvPr>
            <p:ph idx="1"/>
          </p:nvPr>
        </p:nvSpPr>
        <p:spPr>
          <a:xfrm>
            <a:off x="952501" y="1495234"/>
            <a:ext cx="4470831" cy="4402736"/>
          </a:xfrm>
        </p:spPr>
        <p:txBody>
          <a:bodyPr vert="horz" lIns="91440" tIns="45720" rIns="91440" bIns="45720" rtlCol="0" anchor="t">
            <a:normAutofit fontScale="85000" lnSpcReduction="10000"/>
          </a:bodyPr>
          <a:lstStyle/>
          <a:p>
            <a:pPr>
              <a:lnSpc>
                <a:spcPct val="100000"/>
              </a:lnSpc>
            </a:pPr>
            <a:r>
              <a:rPr lang="en-US" sz="1700" b="1">
                <a:ea typeface="+mn-lt"/>
                <a:cs typeface="+mn-lt"/>
              </a:rPr>
              <a:t>What is Image Segmentation?</a:t>
            </a:r>
            <a:endParaRPr lang="en-US" sz="1700"/>
          </a:p>
          <a:p>
            <a:pPr lvl="1">
              <a:lnSpc>
                <a:spcPct val="100000"/>
              </a:lnSpc>
            </a:pPr>
            <a:r>
              <a:rPr lang="en-US" sz="1700">
                <a:solidFill>
                  <a:srgbClr val="383838"/>
                </a:solidFill>
                <a:ea typeface="+mn-lt"/>
                <a:cs typeface="+mn-lt"/>
              </a:rPr>
              <a:t>Image segmentation involves partitioning the image into smaller parts called segments. Segmentation involves understanding what is given in an image at a pixel level. It provides fine-grained information about the image as well as the shapes and boundaries of the objects. The output of image segmentation is a mask where each element indicates which class that pixel belongs to</a:t>
            </a:r>
            <a:endParaRPr lang="en-US" sz="1700"/>
          </a:p>
          <a:p>
            <a:pPr>
              <a:lnSpc>
                <a:spcPct val="100000"/>
              </a:lnSpc>
            </a:pPr>
            <a:r>
              <a:rPr lang="en-US" sz="1700">
                <a:ea typeface="+mn-lt"/>
                <a:cs typeface="+mn-lt"/>
              </a:rPr>
              <a:t>The goal is to simplify and/or change the representation of an image into something that is more meaningful and easier to analyze.</a:t>
            </a:r>
            <a:endParaRPr lang="en-US" sz="1700"/>
          </a:p>
          <a:p>
            <a:r>
              <a:rPr lang="en-US" sz="1700" b="1">
                <a:ea typeface="+mn-lt"/>
                <a:cs typeface="+mn-lt"/>
              </a:rPr>
              <a:t>Types:</a:t>
            </a:r>
            <a:endParaRPr lang="en-US" sz="1700"/>
          </a:p>
          <a:p>
            <a:pPr lvl="1"/>
            <a:r>
              <a:rPr lang="en-US" sz="1500" b="1">
                <a:ea typeface="+mn-lt"/>
                <a:cs typeface="+mn-lt"/>
              </a:rPr>
              <a:t>Semantic Segmentation:</a:t>
            </a:r>
            <a:r>
              <a:rPr lang="en-US" sz="1500">
                <a:ea typeface="+mn-lt"/>
                <a:cs typeface="+mn-lt"/>
              </a:rPr>
              <a:t> Classifies each pixel into a predefined category.</a:t>
            </a:r>
            <a:endParaRPr lang="en-US"/>
          </a:p>
          <a:p>
            <a:pPr lvl="1"/>
            <a:r>
              <a:rPr lang="en-US" sz="1500" b="1">
                <a:ea typeface="+mn-lt"/>
                <a:cs typeface="+mn-lt"/>
              </a:rPr>
              <a:t>Instance Segmentation:</a:t>
            </a:r>
            <a:r>
              <a:rPr lang="en-US" sz="1500">
                <a:ea typeface="+mn-lt"/>
                <a:cs typeface="+mn-lt"/>
              </a:rPr>
              <a:t> Distinguishes between different instances of the same object.</a:t>
            </a:r>
            <a:endParaRPr lang="en-US"/>
          </a:p>
          <a:p>
            <a:pPr lvl="1"/>
            <a:r>
              <a:rPr lang="en-US" sz="1500" b="1">
                <a:ea typeface="+mn-lt"/>
                <a:cs typeface="+mn-lt"/>
              </a:rPr>
              <a:t>Panoptic Segmentation:</a:t>
            </a:r>
            <a:r>
              <a:rPr lang="en-US" sz="1500">
                <a:ea typeface="+mn-lt"/>
                <a:cs typeface="+mn-lt"/>
              </a:rPr>
              <a:t> Combines semantic and instance segmentation.</a:t>
            </a:r>
            <a:endParaRPr lang="en-US" sz="1700"/>
          </a:p>
          <a:p>
            <a:pPr>
              <a:lnSpc>
                <a:spcPct val="100000"/>
              </a:lnSpc>
            </a:pPr>
            <a:endParaRPr lang="en-US" sz="1700"/>
          </a:p>
          <a:p>
            <a:pPr lvl="1">
              <a:lnSpc>
                <a:spcPct val="100000"/>
              </a:lnSpc>
            </a:pPr>
            <a:endParaRPr lang="en-US" sz="1700"/>
          </a:p>
          <a:p>
            <a:pPr>
              <a:lnSpc>
                <a:spcPct val="100000"/>
              </a:lnSpc>
            </a:pPr>
            <a:endParaRPr lang="en-US" sz="1700"/>
          </a:p>
        </p:txBody>
      </p:sp>
      <p:cxnSp>
        <p:nvCxnSpPr>
          <p:cNvPr id="11" name="Straight Connector 10">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רכב, רכב יבשה, דרך, בחוץ&#10;&#10;התיאור נוצר באופן אוטומטי">
            <a:extLst>
              <a:ext uri="{FF2B5EF4-FFF2-40B4-BE49-F238E27FC236}">
                <a16:creationId xmlns:a16="http://schemas.microsoft.com/office/drawing/2014/main" id="{DBC4CBEA-0B60-FA55-2384-47A6853F2350}"/>
              </a:ext>
            </a:extLst>
          </p:cNvPr>
          <p:cNvPicPr>
            <a:picLocks noChangeAspect="1"/>
          </p:cNvPicPr>
          <p:nvPr/>
        </p:nvPicPr>
        <p:blipFill>
          <a:blip r:embed="rId3"/>
          <a:stretch>
            <a:fillRect/>
          </a:stretch>
        </p:blipFill>
        <p:spPr>
          <a:xfrm flipH="1">
            <a:off x="6768669" y="1616853"/>
            <a:ext cx="4848551" cy="3624292"/>
          </a:xfrm>
          <a:prstGeom prst="rect">
            <a:avLst/>
          </a:prstGeom>
        </p:spPr>
      </p:pic>
    </p:spTree>
    <p:extLst>
      <p:ext uri="{BB962C8B-B14F-4D97-AF65-F5344CB8AC3E}">
        <p14:creationId xmlns:p14="http://schemas.microsoft.com/office/powerpoint/2010/main" val="27374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0D3D5B5-6204-AD59-32CE-43D08FC6B289}"/>
              </a:ext>
            </a:extLst>
          </p:cNvPr>
          <p:cNvSpPr>
            <a:spLocks noGrp="1"/>
          </p:cNvSpPr>
          <p:nvPr>
            <p:ph idx="1"/>
          </p:nvPr>
        </p:nvSpPr>
        <p:spPr>
          <a:xfrm>
            <a:off x="572210" y="2111334"/>
            <a:ext cx="4470831" cy="3053170"/>
          </a:xfrm>
        </p:spPr>
        <p:txBody>
          <a:bodyPr anchor="t">
            <a:normAutofit/>
          </a:bodyPr>
          <a:lstStyle/>
          <a:p>
            <a:pPr>
              <a:lnSpc>
                <a:spcPct val="100000"/>
              </a:lnSpc>
            </a:pPr>
            <a:r>
              <a:rPr lang="en-US" b="1"/>
              <a:t>Semantic segmentation</a:t>
            </a:r>
            <a:endParaRPr lang="en-US"/>
          </a:p>
          <a:p>
            <a:pPr lvl="1">
              <a:lnSpc>
                <a:spcPct val="100000"/>
              </a:lnSpc>
            </a:pPr>
            <a:r>
              <a:rPr lang="en-US">
                <a:ea typeface="+mn-lt"/>
                <a:cs typeface="+mn-lt"/>
              </a:rPr>
              <a:t>The process of semantic image segmentation involves finding objects inside an image and categorizing them according to predetermined categories. This entails merely assigning a class name to each pixel in an image that corresponds to the thing it is meant to represent.</a:t>
            </a:r>
            <a:endParaRPr lang="en-US"/>
          </a:p>
          <a:p>
            <a:pPr>
              <a:lnSpc>
                <a:spcPct val="100000"/>
              </a:lnSpc>
            </a:pPr>
            <a:endParaRPr lang="en-US" b="1"/>
          </a:p>
          <a:p>
            <a:pPr>
              <a:lnSpc>
                <a:spcPct val="100000"/>
              </a:lnSpc>
            </a:pPr>
            <a:endParaRPr lang="en-US"/>
          </a:p>
          <a:p>
            <a:pPr>
              <a:lnSpc>
                <a:spcPct val="100000"/>
              </a:lnSpc>
            </a:pPr>
            <a:endParaRPr lang="en-US"/>
          </a:p>
        </p:txBody>
      </p:sp>
      <p:cxnSp>
        <p:nvCxnSpPr>
          <p:cNvPr id="20" name="Straight Connector 19">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3" name="תמונה 2">
            <a:extLst>
              <a:ext uri="{FF2B5EF4-FFF2-40B4-BE49-F238E27FC236}">
                <a16:creationId xmlns:a16="http://schemas.microsoft.com/office/drawing/2014/main" id="{D5AEF285-E4EF-30EB-3E05-AEA6A6F234F5}"/>
              </a:ext>
            </a:extLst>
          </p:cNvPr>
          <p:cNvPicPr>
            <a:picLocks noChangeAspect="1"/>
          </p:cNvPicPr>
          <p:nvPr/>
        </p:nvPicPr>
        <p:blipFill>
          <a:blip r:embed="rId3"/>
          <a:stretch>
            <a:fillRect/>
          </a:stretch>
        </p:blipFill>
        <p:spPr>
          <a:xfrm>
            <a:off x="6576749" y="9525"/>
            <a:ext cx="4715402" cy="6858000"/>
          </a:xfrm>
          <a:prstGeom prst="rect">
            <a:avLst/>
          </a:prstGeom>
        </p:spPr>
      </p:pic>
    </p:spTree>
    <p:extLst>
      <p:ext uri="{BB962C8B-B14F-4D97-AF65-F5344CB8AC3E}">
        <p14:creationId xmlns:p14="http://schemas.microsoft.com/office/powerpoint/2010/main" val="157642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E9E17F6-1903-8D57-4029-6161F35BDEB3}"/>
              </a:ext>
            </a:extLst>
          </p:cNvPr>
          <p:cNvSpPr>
            <a:spLocks noGrp="1"/>
          </p:cNvSpPr>
          <p:nvPr>
            <p:ph idx="1"/>
          </p:nvPr>
        </p:nvSpPr>
        <p:spPr>
          <a:xfrm>
            <a:off x="1050389" y="1627938"/>
            <a:ext cx="4470831" cy="3887649"/>
          </a:xfrm>
        </p:spPr>
        <p:txBody>
          <a:bodyPr anchor="t">
            <a:normAutofit/>
          </a:bodyPr>
          <a:lstStyle/>
          <a:p>
            <a:r>
              <a:rPr lang="en-US" b="1">
                <a:solidFill>
                  <a:srgbClr val="15171A"/>
                </a:solidFill>
              </a:rPr>
              <a:t>Instance Segmentation</a:t>
            </a:r>
            <a:endParaRPr lang="en-US"/>
          </a:p>
          <a:p>
            <a:pPr lvl="1"/>
            <a:r>
              <a:rPr lang="en-US">
                <a:solidFill>
                  <a:srgbClr val="15171A"/>
                </a:solidFill>
                <a:ea typeface="+mn-lt"/>
                <a:cs typeface="+mn-lt"/>
              </a:rPr>
              <a:t>By finding things that fall within the specified categories, instance segmentation advances semantic segmentation. In contrast to semantic segmentation, instance segmentation involves localizing particular objects based on the relationship of the pixels that correspond to them. It makes development more difficult. the need for per-pixel segmentation masks and object instance prediction.</a:t>
            </a:r>
            <a:endParaRPr lang="en-US"/>
          </a:p>
          <a:p>
            <a:endParaRPr lang="en-US"/>
          </a:p>
        </p:txBody>
      </p:sp>
      <p:cxnSp>
        <p:nvCxnSpPr>
          <p:cNvPr id="13" name="Straight Connector 12">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 name="מציין מיקום תוכן 3" descr="תמונה שמכילה דשא, בחוץ, שדה, יונק&#10;&#10;התיאור נוצר באופן אוטומטי">
            <a:extLst>
              <a:ext uri="{FF2B5EF4-FFF2-40B4-BE49-F238E27FC236}">
                <a16:creationId xmlns:a16="http://schemas.microsoft.com/office/drawing/2014/main" id="{F945C66D-BFF6-FFB9-BC76-6BDC6BCDAE94}"/>
              </a:ext>
            </a:extLst>
          </p:cNvPr>
          <p:cNvPicPr>
            <a:picLocks noChangeAspect="1"/>
          </p:cNvPicPr>
          <p:nvPr/>
        </p:nvPicPr>
        <p:blipFill>
          <a:blip r:embed="rId3"/>
          <a:stretch>
            <a:fillRect/>
          </a:stretch>
        </p:blipFill>
        <p:spPr>
          <a:xfrm>
            <a:off x="6768669" y="1689582"/>
            <a:ext cx="4848551" cy="3478835"/>
          </a:xfrm>
          <a:prstGeom prst="rect">
            <a:avLst/>
          </a:prstGeom>
        </p:spPr>
      </p:pic>
    </p:spTree>
    <p:extLst>
      <p:ext uri="{BB962C8B-B14F-4D97-AF65-F5344CB8AC3E}">
        <p14:creationId xmlns:p14="http://schemas.microsoft.com/office/powerpoint/2010/main" val="3497738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F7A548E9-3751-9330-3ED5-BF46E4A6199C}"/>
              </a:ext>
            </a:extLst>
          </p:cNvPr>
          <p:cNvSpPr>
            <a:spLocks noGrp="1"/>
          </p:cNvSpPr>
          <p:nvPr>
            <p:ph idx="1"/>
          </p:nvPr>
        </p:nvSpPr>
        <p:spPr>
          <a:xfrm>
            <a:off x="952501" y="2090220"/>
            <a:ext cx="4470831" cy="3178822"/>
          </a:xfrm>
        </p:spPr>
        <p:txBody>
          <a:bodyPr anchor="t">
            <a:normAutofit/>
          </a:bodyPr>
          <a:lstStyle/>
          <a:p>
            <a:r>
              <a:rPr lang="en-US" b="1">
                <a:solidFill>
                  <a:srgbClr val="15171A"/>
                </a:solidFill>
              </a:rPr>
              <a:t>Panoptic Segmentation</a:t>
            </a:r>
            <a:endParaRPr lang="en-US"/>
          </a:p>
          <a:p>
            <a:pPr lvl="1"/>
            <a:r>
              <a:rPr lang="en-US">
                <a:solidFill>
                  <a:srgbClr val="15171A"/>
                </a:solidFill>
                <a:ea typeface="+mn-lt"/>
                <a:cs typeface="+mn-lt"/>
              </a:rPr>
              <a:t>Semantically differentiating various objects by panoptic segmentation, which also detects distinct instances of each type of item. In other words, panoptic segmentation gives each pixel in an image two labels: a semantic label and an instance ID.</a:t>
            </a:r>
            <a:endParaRPr lang="en-US"/>
          </a:p>
          <a:p>
            <a:endParaRPr lang="en-US"/>
          </a:p>
        </p:txBody>
      </p:sp>
      <p:cxnSp>
        <p:nvCxnSpPr>
          <p:cNvPr id="13" name="Straight Connector 12">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 name="מציין מיקום תוכן 3" descr="תמונה שמכילה סרט מצויר, צילום מסך, טקסט, אומנות&#10;&#10;התיאור נוצר באופן אוטומטי">
            <a:extLst>
              <a:ext uri="{FF2B5EF4-FFF2-40B4-BE49-F238E27FC236}">
                <a16:creationId xmlns:a16="http://schemas.microsoft.com/office/drawing/2014/main" id="{41C8488C-C1C9-50A1-03D7-291ADD8BAB47}"/>
              </a:ext>
            </a:extLst>
          </p:cNvPr>
          <p:cNvPicPr>
            <a:picLocks noChangeAspect="1"/>
          </p:cNvPicPr>
          <p:nvPr/>
        </p:nvPicPr>
        <p:blipFill>
          <a:blip r:embed="rId3"/>
          <a:stretch>
            <a:fillRect/>
          </a:stretch>
        </p:blipFill>
        <p:spPr>
          <a:xfrm>
            <a:off x="6768669" y="1798674"/>
            <a:ext cx="4848551" cy="3260650"/>
          </a:xfrm>
          <a:prstGeom prst="rect">
            <a:avLst/>
          </a:prstGeom>
        </p:spPr>
      </p:pic>
    </p:spTree>
    <p:extLst>
      <p:ext uri="{BB962C8B-B14F-4D97-AF65-F5344CB8AC3E}">
        <p14:creationId xmlns:p14="http://schemas.microsoft.com/office/powerpoint/2010/main" val="386064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A4D9E-2338-3A3B-C95C-AC3D39175CE2}"/>
              </a:ext>
            </a:extLst>
          </p:cNvPr>
          <p:cNvSpPr>
            <a:spLocks noGrp="1"/>
          </p:cNvSpPr>
          <p:nvPr>
            <p:ph type="title"/>
          </p:nvPr>
        </p:nvSpPr>
        <p:spPr>
          <a:xfrm>
            <a:off x="517118" y="183543"/>
            <a:ext cx="4470832" cy="1507398"/>
          </a:xfrm>
        </p:spPr>
        <p:txBody>
          <a:bodyPr anchor="ctr">
            <a:normAutofit/>
          </a:bodyPr>
          <a:lstStyle/>
          <a:p>
            <a:pPr>
              <a:spcBef>
                <a:spcPts val="0"/>
              </a:spcBef>
            </a:pPr>
            <a:r>
              <a:rPr lang="en-US" b="1">
                <a:ea typeface="+mj-lt"/>
                <a:cs typeface="+mj-lt"/>
              </a:rPr>
              <a:t>Medical Image Segmentation</a:t>
            </a:r>
            <a:endParaRPr lang="he-IL" b="1">
              <a:ea typeface="+mj-lt"/>
              <a:cs typeface="+mj-lt"/>
            </a:endParaRPr>
          </a:p>
        </p:txBody>
      </p:sp>
      <p:sp>
        <p:nvSpPr>
          <p:cNvPr id="3" name="Content Placeholder 2">
            <a:extLst>
              <a:ext uri="{FF2B5EF4-FFF2-40B4-BE49-F238E27FC236}">
                <a16:creationId xmlns:a16="http://schemas.microsoft.com/office/drawing/2014/main" id="{881DD850-B2F5-238D-3FCB-706D7FB84ABA}"/>
              </a:ext>
            </a:extLst>
          </p:cNvPr>
          <p:cNvSpPr>
            <a:spLocks noGrp="1"/>
          </p:cNvSpPr>
          <p:nvPr>
            <p:ph idx="1"/>
          </p:nvPr>
        </p:nvSpPr>
        <p:spPr>
          <a:xfrm>
            <a:off x="328545" y="1690941"/>
            <a:ext cx="4470831" cy="4484734"/>
          </a:xfrm>
        </p:spPr>
        <p:txBody>
          <a:bodyPr vert="horz" lIns="91440" tIns="45720" rIns="91440" bIns="45720" rtlCol="0" anchor="t">
            <a:noAutofit/>
          </a:bodyPr>
          <a:lstStyle/>
          <a:p>
            <a:pPr marL="560070" lvl="1" indent="-285750">
              <a:lnSpc>
                <a:spcPct val="100000"/>
              </a:lnSpc>
              <a:buSzPct val="100000"/>
              <a:buFont typeface="Arial" panose="020B0604020202020204" pitchFamily="34" charset="0"/>
              <a:buChar char="•"/>
            </a:pPr>
            <a:r>
              <a:rPr lang="en-US" sz="1400" b="1">
                <a:ea typeface="+mn-lt"/>
                <a:cs typeface="+mn-lt"/>
              </a:rPr>
              <a:t>Definition:</a:t>
            </a:r>
            <a:r>
              <a:rPr lang="en-US" sz="1400">
                <a:ea typeface="+mn-lt"/>
                <a:cs typeface="+mn-lt"/>
              </a:rPr>
              <a:t> </a:t>
            </a:r>
          </a:p>
          <a:p>
            <a:pPr lvl="2" indent="0">
              <a:lnSpc>
                <a:spcPct val="100000"/>
              </a:lnSpc>
              <a:buSzPct val="100000"/>
              <a:buNone/>
            </a:pPr>
            <a:r>
              <a:rPr lang="en-US" sz="1400">
                <a:ea typeface="+mn-lt"/>
                <a:cs typeface="+mn-lt"/>
              </a:rPr>
              <a:t>Medical image segmentation involves dividing medical images into regions that correspond to different anatomical structures or areas of interest. This process is crucial for detailed analysis and diagnosis.</a:t>
            </a:r>
          </a:p>
          <a:p>
            <a:pPr lvl="2" indent="0">
              <a:lnSpc>
                <a:spcPct val="100000"/>
              </a:lnSpc>
              <a:buSzPct val="100000"/>
              <a:buNone/>
            </a:pPr>
            <a:endParaRPr lang="en-US" sz="1200">
              <a:ea typeface="+mn-lt"/>
              <a:cs typeface="+mn-lt"/>
            </a:endParaRPr>
          </a:p>
          <a:p>
            <a:pPr marL="560070" lvl="1" indent="-285750">
              <a:lnSpc>
                <a:spcPct val="100000"/>
              </a:lnSpc>
              <a:buSzPct val="100000"/>
              <a:buFont typeface="Arial" panose="020B0604020202020204" pitchFamily="34" charset="0"/>
              <a:buChar char="•"/>
            </a:pPr>
            <a:r>
              <a:rPr lang="en-US" sz="1400" b="1">
                <a:ea typeface="+mn-lt"/>
                <a:cs typeface="+mn-lt"/>
              </a:rPr>
              <a:t>Purpose:</a:t>
            </a:r>
          </a:p>
          <a:p>
            <a:pPr lvl="2" indent="0">
              <a:lnSpc>
                <a:spcPct val="100000"/>
              </a:lnSpc>
              <a:buSzPct val="100000"/>
              <a:buNone/>
            </a:pPr>
            <a:r>
              <a:rPr lang="en-US" sz="1400" b="1">
                <a:ea typeface="+mn-lt"/>
                <a:cs typeface="+mn-lt"/>
              </a:rPr>
              <a:t>Accurate Visualization: </a:t>
            </a:r>
            <a:r>
              <a:rPr lang="en-US" sz="1400">
                <a:ea typeface="+mn-lt"/>
                <a:cs typeface="+mn-lt"/>
              </a:rPr>
              <a:t>Provides clear visualization of anatomical structures and pathological findings.</a:t>
            </a:r>
          </a:p>
          <a:p>
            <a:pPr lvl="2" indent="0">
              <a:lnSpc>
                <a:spcPct val="100000"/>
              </a:lnSpc>
              <a:buSzPct val="100000"/>
              <a:buNone/>
            </a:pPr>
            <a:r>
              <a:rPr lang="en-US" sz="1400" b="1">
                <a:ea typeface="+mn-lt"/>
                <a:cs typeface="+mn-lt"/>
              </a:rPr>
              <a:t>Enhanced Analysis:</a:t>
            </a:r>
            <a:r>
              <a:rPr lang="en-US" sz="1400">
                <a:ea typeface="+mn-lt"/>
                <a:cs typeface="+mn-lt"/>
              </a:rPr>
              <a:t> Facilitates precise measurement and analysis of structures and abnormalities.</a:t>
            </a:r>
            <a:endParaRPr lang="en-US" sz="1400"/>
          </a:p>
          <a:p>
            <a:pPr lvl="2" indent="0">
              <a:lnSpc>
                <a:spcPct val="100000"/>
              </a:lnSpc>
              <a:buSzPct val="100000"/>
              <a:buNone/>
            </a:pPr>
            <a:r>
              <a:rPr lang="en-US" sz="1400" b="1">
                <a:ea typeface="+mn-lt"/>
                <a:cs typeface="+mn-lt"/>
              </a:rPr>
              <a:t>Improved Diagnosis:</a:t>
            </a:r>
            <a:r>
              <a:rPr lang="en-US" sz="1400">
                <a:ea typeface="+mn-lt"/>
                <a:cs typeface="+mn-lt"/>
              </a:rPr>
              <a:t> Supports accurate diagnosis and treatment planning.</a:t>
            </a:r>
          </a:p>
          <a:p>
            <a:pPr lvl="2" indent="0">
              <a:lnSpc>
                <a:spcPct val="100000"/>
              </a:lnSpc>
              <a:buSzPct val="100000"/>
              <a:buNone/>
            </a:pPr>
            <a:endParaRPr lang="en-US" sz="1400" b="1">
              <a:ea typeface="+mn-lt"/>
              <a:cs typeface="+mn-lt"/>
            </a:endParaRPr>
          </a:p>
          <a:p>
            <a:pPr marL="560070" lvl="1" indent="-285750">
              <a:lnSpc>
                <a:spcPct val="100000"/>
              </a:lnSpc>
              <a:buSzPct val="100000"/>
              <a:buFont typeface="Arial" panose="020B0604020202020204" pitchFamily="34" charset="0"/>
              <a:buChar char="•"/>
            </a:pPr>
            <a:r>
              <a:rPr lang="en-US" sz="1400" b="1">
                <a:ea typeface="+mn-lt"/>
                <a:cs typeface="+mn-lt"/>
              </a:rPr>
              <a:t>Examples of Clinical Applications:</a:t>
            </a:r>
          </a:p>
          <a:p>
            <a:pPr marL="834390" lvl="2" indent="-285750">
              <a:lnSpc>
                <a:spcPct val="100000"/>
              </a:lnSpc>
              <a:buSzPct val="100000"/>
              <a:buFont typeface="Arial" panose="020B0604020202020204" pitchFamily="34" charset="0"/>
              <a:buChar char="•"/>
            </a:pPr>
            <a:r>
              <a:rPr lang="en-US" sz="1400">
                <a:ea typeface="+mn-lt"/>
                <a:cs typeface="+mn-lt"/>
              </a:rPr>
              <a:t>Polyp Segmentation</a:t>
            </a:r>
          </a:p>
          <a:p>
            <a:pPr marL="834390" lvl="2" indent="-285750">
              <a:lnSpc>
                <a:spcPct val="100000"/>
              </a:lnSpc>
              <a:buSzPct val="100000"/>
              <a:buFont typeface="Arial" panose="020B0604020202020204" pitchFamily="34" charset="0"/>
              <a:buChar char="•"/>
            </a:pPr>
            <a:r>
              <a:rPr lang="en-US" sz="1400">
                <a:ea typeface="+mn-lt"/>
                <a:cs typeface="+mn-lt"/>
              </a:rPr>
              <a:t>Lesion Segmentation</a:t>
            </a:r>
          </a:p>
          <a:p>
            <a:pPr marL="834390" lvl="2" indent="-285750">
              <a:lnSpc>
                <a:spcPct val="100000"/>
              </a:lnSpc>
              <a:buSzPct val="100000"/>
              <a:buFont typeface="Arial" panose="020B0604020202020204" pitchFamily="34" charset="0"/>
              <a:buChar char="•"/>
            </a:pPr>
            <a:r>
              <a:rPr lang="en-US" sz="1400">
                <a:ea typeface="+mn-lt"/>
                <a:cs typeface="+mn-lt"/>
              </a:rPr>
              <a:t>Cell Segmentation</a:t>
            </a:r>
            <a:endParaRPr lang="en-US" sz="1400" b="1">
              <a:ea typeface="+mn-lt"/>
              <a:cs typeface="+mn-lt"/>
            </a:endParaRPr>
          </a:p>
        </p:txBody>
      </p:sp>
      <p:cxnSp>
        <p:nvCxnSpPr>
          <p:cNvPr id="11" name="Straight Connector 10">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קולאז’, צילום מסך, סרט מצויר, אדם&#10;&#10;התיאור נוצר באופן אוטומטי">
            <a:extLst>
              <a:ext uri="{FF2B5EF4-FFF2-40B4-BE49-F238E27FC236}">
                <a16:creationId xmlns:a16="http://schemas.microsoft.com/office/drawing/2014/main" id="{B5A2C100-F59C-B47E-917A-A3D32337F281}"/>
              </a:ext>
            </a:extLst>
          </p:cNvPr>
          <p:cNvPicPr>
            <a:picLocks noChangeAspect="1"/>
          </p:cNvPicPr>
          <p:nvPr/>
        </p:nvPicPr>
        <p:blipFill>
          <a:blip r:embed="rId3"/>
          <a:stretch>
            <a:fillRect/>
          </a:stretch>
        </p:blipFill>
        <p:spPr>
          <a:xfrm>
            <a:off x="6768669" y="1659279"/>
            <a:ext cx="4848551" cy="3539441"/>
          </a:xfrm>
          <a:prstGeom prst="rect">
            <a:avLst/>
          </a:prstGeom>
        </p:spPr>
      </p:pic>
    </p:spTree>
    <p:extLst>
      <p:ext uri="{BB962C8B-B14F-4D97-AF65-F5344CB8AC3E}">
        <p14:creationId xmlns:p14="http://schemas.microsoft.com/office/powerpoint/2010/main" val="4202774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28689FA7-4D67-C5C2-9FCE-33CB1CAAF0D2}"/>
              </a:ext>
            </a:extLst>
          </p:cNvPr>
          <p:cNvSpPr txBox="1"/>
          <p:nvPr/>
        </p:nvSpPr>
        <p:spPr>
          <a:xfrm>
            <a:off x="628864" y="938885"/>
            <a:ext cx="2729226" cy="64633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en-US"/>
              <a:t>Skin </a:t>
            </a:r>
            <a:r>
              <a:rPr lang="he-IL" err="1"/>
              <a:t>Lesion</a:t>
            </a:r>
            <a:r>
              <a:rPr lang="he-IL"/>
              <a:t> </a:t>
            </a:r>
            <a:r>
              <a:rPr lang="he-IL" err="1"/>
              <a:t>segmentation</a:t>
            </a:r>
            <a:endParaRPr lang="en-US"/>
          </a:p>
          <a:p>
            <a:r>
              <a:rPr lang="en-US"/>
              <a:t>(</a:t>
            </a:r>
            <a:r>
              <a:rPr lang="en-US" err="1"/>
              <a:t>dermoscopic</a:t>
            </a:r>
            <a:r>
              <a:rPr lang="en-US"/>
              <a:t> image)</a:t>
            </a:r>
            <a:endParaRPr lang="he-IL"/>
          </a:p>
        </p:txBody>
      </p:sp>
      <p:pic>
        <p:nvPicPr>
          <p:cNvPr id="8" name="תמונה 7" descr="תמונה שמכילה תקריב&#10;&#10;התיאור נוצר באופן אוטומטי">
            <a:extLst>
              <a:ext uri="{FF2B5EF4-FFF2-40B4-BE49-F238E27FC236}">
                <a16:creationId xmlns:a16="http://schemas.microsoft.com/office/drawing/2014/main" id="{FF9E0A51-11ED-0FFA-9E7B-335E263757A8}"/>
              </a:ext>
            </a:extLst>
          </p:cNvPr>
          <p:cNvPicPr>
            <a:picLocks noChangeAspect="1"/>
          </p:cNvPicPr>
          <p:nvPr/>
        </p:nvPicPr>
        <p:blipFill>
          <a:blip r:embed="rId3"/>
          <a:stretch>
            <a:fillRect/>
          </a:stretch>
        </p:blipFill>
        <p:spPr>
          <a:xfrm>
            <a:off x="4175220" y="2564577"/>
            <a:ext cx="3382524" cy="3546628"/>
          </a:xfrm>
          <a:prstGeom prst="rect">
            <a:avLst/>
          </a:prstGeom>
        </p:spPr>
      </p:pic>
      <p:sp>
        <p:nvSpPr>
          <p:cNvPr id="9" name="תיבת טקסט 8">
            <a:extLst>
              <a:ext uri="{FF2B5EF4-FFF2-40B4-BE49-F238E27FC236}">
                <a16:creationId xmlns:a16="http://schemas.microsoft.com/office/drawing/2014/main" id="{E325859A-3F1A-F90B-969A-D77F5BF5DEF3}"/>
              </a:ext>
            </a:extLst>
          </p:cNvPr>
          <p:cNvSpPr txBox="1"/>
          <p:nvPr/>
        </p:nvSpPr>
        <p:spPr>
          <a:xfrm>
            <a:off x="4572482" y="938885"/>
            <a:ext cx="2737305" cy="92333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he-IL" err="1">
                <a:ea typeface="Cambria"/>
              </a:rPr>
              <a:t>Segmentation</a:t>
            </a:r>
            <a:r>
              <a:rPr lang="he-IL">
                <a:ea typeface="Cambria"/>
              </a:rPr>
              <a:t> </a:t>
            </a:r>
            <a:r>
              <a:rPr lang="he-IL" err="1">
                <a:ea typeface="Cambria"/>
              </a:rPr>
              <a:t>of</a:t>
            </a:r>
            <a:r>
              <a:rPr lang="he-IL">
                <a:ea typeface="Cambria"/>
              </a:rPr>
              <a:t> </a:t>
            </a:r>
            <a:r>
              <a:rPr lang="he-IL" err="1">
                <a:ea typeface="Cambria"/>
              </a:rPr>
              <a:t>Gastric</a:t>
            </a:r>
            <a:r>
              <a:rPr lang="he-IL">
                <a:ea typeface="Cambria"/>
              </a:rPr>
              <a:t> </a:t>
            </a:r>
            <a:r>
              <a:rPr lang="he-IL" err="1">
                <a:ea typeface="Cambria"/>
              </a:rPr>
              <a:t>Polyps</a:t>
            </a:r>
            <a:r>
              <a:rPr lang="en-US">
                <a:ea typeface="Cambria"/>
              </a:rPr>
              <a:t> (</a:t>
            </a:r>
            <a:r>
              <a:rPr lang="en-US" err="1">
                <a:ea typeface="Cambria"/>
              </a:rPr>
              <a:t>colonscopy</a:t>
            </a:r>
            <a:r>
              <a:rPr lang="en-US">
                <a:ea typeface="Cambria"/>
              </a:rPr>
              <a:t> image)</a:t>
            </a:r>
            <a:endParaRPr lang="he-IL"/>
          </a:p>
          <a:p>
            <a:pPr algn="l"/>
            <a:endParaRPr lang="he-IL"/>
          </a:p>
        </p:txBody>
      </p:sp>
      <p:sp>
        <p:nvSpPr>
          <p:cNvPr id="12" name="תיבת טקסט 11">
            <a:extLst>
              <a:ext uri="{FF2B5EF4-FFF2-40B4-BE49-F238E27FC236}">
                <a16:creationId xmlns:a16="http://schemas.microsoft.com/office/drawing/2014/main" id="{7E752F11-B7E7-32C5-D086-0F67DA6D7586}"/>
              </a:ext>
            </a:extLst>
          </p:cNvPr>
          <p:cNvSpPr txBox="1"/>
          <p:nvPr/>
        </p:nvSpPr>
        <p:spPr>
          <a:xfrm>
            <a:off x="8918325" y="938884"/>
            <a:ext cx="2767263" cy="64633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he-IL">
                <a:ea typeface="+mn-lt"/>
                <a:cs typeface="+mn-lt"/>
              </a:rPr>
              <a:t> </a:t>
            </a:r>
            <a:r>
              <a:rPr lang="he-IL" err="1">
                <a:ea typeface="+mn-lt"/>
                <a:cs typeface="+mn-lt"/>
              </a:rPr>
              <a:t>Cell</a:t>
            </a:r>
            <a:r>
              <a:rPr lang="he-IL">
                <a:ea typeface="+mn-lt"/>
                <a:cs typeface="+mn-lt"/>
              </a:rPr>
              <a:t> </a:t>
            </a:r>
            <a:r>
              <a:rPr lang="he-IL" err="1">
                <a:ea typeface="+mn-lt"/>
                <a:cs typeface="+mn-lt"/>
              </a:rPr>
              <a:t>Segmentation</a:t>
            </a:r>
            <a:endParaRPr lang="en-US">
              <a:ea typeface="+mn-lt"/>
              <a:cs typeface="+mn-lt"/>
            </a:endParaRPr>
          </a:p>
          <a:p>
            <a:r>
              <a:rPr lang="en-US">
                <a:ea typeface="+mn-lt"/>
                <a:cs typeface="+mn-lt"/>
              </a:rPr>
              <a:t>(microscopic image)</a:t>
            </a:r>
            <a:endParaRPr lang="he-IL"/>
          </a:p>
        </p:txBody>
      </p:sp>
      <p:pic>
        <p:nvPicPr>
          <p:cNvPr id="2" name="Picture 1" descr="תמונה שמכילה צילום מסך, צבעוני, בועה">
            <a:extLst>
              <a:ext uri="{FF2B5EF4-FFF2-40B4-BE49-F238E27FC236}">
                <a16:creationId xmlns:a16="http://schemas.microsoft.com/office/drawing/2014/main" id="{CF31598C-049F-BFF5-88B3-644D5925579F}"/>
              </a:ext>
            </a:extLst>
          </p:cNvPr>
          <p:cNvPicPr>
            <a:picLocks noChangeAspect="1"/>
          </p:cNvPicPr>
          <p:nvPr/>
        </p:nvPicPr>
        <p:blipFill>
          <a:blip r:embed="rId4"/>
          <a:stretch>
            <a:fillRect/>
          </a:stretch>
        </p:blipFill>
        <p:spPr>
          <a:xfrm>
            <a:off x="8304213" y="2568575"/>
            <a:ext cx="3381375" cy="3562350"/>
          </a:xfrm>
          <a:prstGeom prst="rect">
            <a:avLst/>
          </a:prstGeom>
        </p:spPr>
      </p:pic>
      <p:pic>
        <p:nvPicPr>
          <p:cNvPr id="10" name="תמונה 9">
            <a:extLst>
              <a:ext uri="{FF2B5EF4-FFF2-40B4-BE49-F238E27FC236}">
                <a16:creationId xmlns:a16="http://schemas.microsoft.com/office/drawing/2014/main" id="{DF74CBB5-16B8-EE18-3C94-415258AADE1E}"/>
              </a:ext>
            </a:extLst>
          </p:cNvPr>
          <p:cNvPicPr>
            <a:picLocks noChangeAspect="1"/>
          </p:cNvPicPr>
          <p:nvPr/>
        </p:nvPicPr>
        <p:blipFill>
          <a:blip r:embed="rId5"/>
          <a:stretch>
            <a:fillRect/>
          </a:stretch>
        </p:blipFill>
        <p:spPr>
          <a:xfrm>
            <a:off x="628864" y="2564576"/>
            <a:ext cx="2799887" cy="3546629"/>
          </a:xfrm>
          <a:prstGeom prst="rect">
            <a:avLst/>
          </a:prstGeom>
        </p:spPr>
      </p:pic>
    </p:spTree>
    <p:extLst>
      <p:ext uri="{BB962C8B-B14F-4D97-AF65-F5344CB8AC3E}">
        <p14:creationId xmlns:p14="http://schemas.microsoft.com/office/powerpoint/2010/main" val="268952021"/>
      </p:ext>
    </p:extLst>
  </p:cSld>
  <p:clrMapOvr>
    <a:masterClrMapping/>
  </p:clrMapOvr>
</p:sld>
</file>

<file path=ppt/theme/theme1.xml><?xml version="1.0" encoding="utf-8"?>
<a:theme xmlns:a="http://schemas.openxmlformats.org/drawingml/2006/main" name="MarrakeshVTI">
  <a:themeElements>
    <a:clrScheme name="AnalogousFromLightSeedRightStep">
      <a:dk1>
        <a:srgbClr val="000000"/>
      </a:dk1>
      <a:lt1>
        <a:srgbClr val="FFFFFF"/>
      </a:lt1>
      <a:dk2>
        <a:srgbClr val="2E2441"/>
      </a:dk2>
      <a:lt2>
        <a:srgbClr val="E5E2E8"/>
      </a:lt2>
      <a:accent1>
        <a:srgbClr val="91A977"/>
      </a:accent1>
      <a:accent2>
        <a:srgbClr val="74AF6C"/>
      </a:accent2>
      <a:accent3>
        <a:srgbClr val="78AB87"/>
      </a:accent3>
      <a:accent4>
        <a:srgbClr val="6BAD9A"/>
      </a:accent4>
      <a:accent5>
        <a:srgbClr val="73A8B1"/>
      </a:accent5>
      <a:accent6>
        <a:srgbClr val="7899C1"/>
      </a:accent6>
      <a:hlink>
        <a:srgbClr val="8A69AE"/>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8474</TotalTime>
  <Words>6239</Words>
  <Application>Microsoft Office PowerPoint</Application>
  <PresentationFormat>מסך רחב</PresentationFormat>
  <Paragraphs>437</Paragraphs>
  <Slides>39</Slides>
  <Notes>22</Notes>
  <HiddenSlides>0</HiddenSlides>
  <MMClips>3</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39</vt:i4>
      </vt:variant>
    </vt:vector>
  </HeadingPairs>
  <TitlesOfParts>
    <vt:vector size="46" baseType="lpstr">
      <vt:lpstr>Arial</vt:lpstr>
      <vt:lpstr>Calibri</vt:lpstr>
      <vt:lpstr>Cambria</vt:lpstr>
      <vt:lpstr>Cambria Math</vt:lpstr>
      <vt:lpstr>Goudy Old Style</vt:lpstr>
      <vt:lpstr>Wingdings</vt:lpstr>
      <vt:lpstr>MarrakeshVTI</vt:lpstr>
      <vt:lpstr>DS-TransUNet: Dual Swin  Transformer U-Net  for Medical Image Segmentation  Amne Slame 322732561 Danial Jarrous 211844881</vt:lpstr>
      <vt:lpstr>Overview </vt:lpstr>
      <vt:lpstr>Life or Death?</vt:lpstr>
      <vt:lpstr>Image Segmentation</vt:lpstr>
      <vt:lpstr>מצגת של PowerPoint‏</vt:lpstr>
      <vt:lpstr>מצגת של PowerPoint‏</vt:lpstr>
      <vt:lpstr>מצגת של PowerPoint‏</vt:lpstr>
      <vt:lpstr>Medical Image Segmentation</vt:lpstr>
      <vt:lpstr>מצגת של PowerPoint‏</vt:lpstr>
      <vt:lpstr>מצגת של PowerPoint‏</vt:lpstr>
      <vt:lpstr>Medical image segmentation based on CNNs U-NET </vt:lpstr>
      <vt:lpstr>מצגת של PowerPoint‏</vt:lpstr>
      <vt:lpstr>מצגת של PowerPoint‏</vt:lpstr>
      <vt:lpstr>מצגת של PowerPoint‏</vt:lpstr>
      <vt:lpstr>What is Vision Transformers?</vt:lpstr>
      <vt:lpstr>Multi-Scale Transformer </vt:lpstr>
      <vt:lpstr>DS-TransUNet</vt:lpstr>
      <vt:lpstr>Why Use the Swin Transformer Block?</vt:lpstr>
      <vt:lpstr>SWIN TRANSFORMER BLOCK</vt:lpstr>
      <vt:lpstr>WINDOW BASED - MSA</vt:lpstr>
      <vt:lpstr>SHIFTED WINDOW BASED MSA</vt:lpstr>
      <vt:lpstr>PATCH MERGING</vt:lpstr>
      <vt:lpstr>DECODER </vt:lpstr>
      <vt:lpstr>UP SAMPLING</vt:lpstr>
      <vt:lpstr>Transformer Interactive Fusion Module (TIF)  </vt:lpstr>
      <vt:lpstr> 1×1 Convolution: </vt:lpstr>
      <vt:lpstr>מצגת של PowerPoint‏</vt:lpstr>
      <vt:lpstr>מצגת של PowerPoint‏</vt:lpstr>
      <vt:lpstr>מצגת של PowerPoint‏</vt:lpstr>
      <vt:lpstr>מצגת של PowerPoint‏</vt:lpstr>
      <vt:lpstr>מצגת של PowerPoint‏</vt:lpstr>
      <vt:lpstr>מצגת של PowerPoint‏</vt:lpstr>
      <vt:lpstr>Datasets and Evaluation</vt:lpstr>
      <vt:lpstr>Evaluation Metrics</vt:lpstr>
      <vt:lpstr>Performance on Polyp Segmentation</vt:lpstr>
      <vt:lpstr>מצגת של PowerPoint‏</vt:lpstr>
      <vt:lpstr>מצגת של PowerPoint‏</vt:lpstr>
      <vt:lpstr>Conclusion Dual Swin Transformer U-Net (DS-TransUNet)</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amnesalamii@gmail.com</cp:lastModifiedBy>
  <cp:revision>319</cp:revision>
  <dcterms:created xsi:type="dcterms:W3CDTF">2024-07-24T13:37:51Z</dcterms:created>
  <dcterms:modified xsi:type="dcterms:W3CDTF">2024-08-12T07:23:37Z</dcterms:modified>
</cp:coreProperties>
</file>